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3E96092-C12B-47E5-9CFC-AB201075ED30}">
  <a:tblStyle styleId="{93E96092-C12B-47E5-9CFC-AB201075ED3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schemas.openxmlformats.org/officeDocument/2006/relationships/slide" Target="slides/slide18.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d8e0af4cd2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d8e0af4cd2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gd8e0af4cd2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d8e0af4cd2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d8e0af4cd2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d8e0af4cd2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90" name="Shape 90"/>
        <p:cNvGrpSpPr/>
        <p:nvPr/>
      </p:nvGrpSpPr>
      <p:grpSpPr>
        <a:xfrm>
          <a:off x="0" y="0"/>
          <a:ext cx="0" cy="0"/>
          <a:chOff x="0" y="0"/>
          <a:chExt cx="0" cy="0"/>
        </a:xfrm>
      </p:grpSpPr>
      <p:sp>
        <p:nvSpPr>
          <p:cNvPr id="91" name="Google Shape;9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3" name="Google Shape;93;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4" name="Google Shape;9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97" name="Shape 97"/>
        <p:cNvGrpSpPr/>
        <p:nvPr/>
      </p:nvGrpSpPr>
      <p:grpSpPr>
        <a:xfrm>
          <a:off x="0" y="0"/>
          <a:ext cx="0" cy="0"/>
          <a:chOff x="0" y="0"/>
          <a:chExt cx="0" cy="0"/>
        </a:xfrm>
      </p:grpSpPr>
      <p:sp>
        <p:nvSpPr>
          <p:cNvPr id="98" name="Google Shape;98;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00" name="Google Shape;100;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1" name="Google Shape;101;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02" name="Google Shape;102;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3" name="Google Shape;10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8" name="Shape 28"/>
        <p:cNvGrpSpPr/>
        <p:nvPr/>
      </p:nvGrpSpPr>
      <p:grpSpPr>
        <a:xfrm>
          <a:off x="0" y="0"/>
          <a:ext cx="0" cy="0"/>
          <a:chOff x="0" y="0"/>
          <a:chExt cx="0" cy="0"/>
        </a:xfrm>
      </p:grpSpPr>
      <p:sp>
        <p:nvSpPr>
          <p:cNvPr id="29" name="Google Shape;29;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 name="Google Shape;31;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7" name="Google Shape;8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8" name="Google Shape;8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9" name="Google Shape;8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https://loquesigue.tv/temas/unam/" TargetMode="External"/><Relationship Id="rId5" Type="http://schemas.openxmlformats.org/officeDocument/2006/relationships/hyperlink" Target="https://creativecommons.org/licenses/by/3.0/" TargetMode="External"/><Relationship Id="rId6" Type="http://schemas.openxmlformats.org/officeDocument/2006/relationships/hyperlink" Target="https://commons.wikimedia.org/wiki/File:Escuela_Nacional_Preparatoria_N%C3%BAm._7.png" TargetMode="External"/><Relationship Id="rId7" Type="http://schemas.openxmlformats.org/officeDocument/2006/relationships/hyperlink" Target="https://creativecommons.org/licenses/by-sa/3.0/" TargetMode="External"/><Relationship Id="rId8"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youtube.com/watch?v=cWBI3B2_kwc" TargetMode="Externa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hyperlink" Target="http://kikka-roja.blogspot.com/2014/02/fotos-epn-portada-revista-time-meme.html" TargetMode="External"/><Relationship Id="rId5"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www.youtube.com/watch?v=Tni3wFdcyIE" TargetMode="Externa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7.jpg"/><Relationship Id="rId4" Type="http://schemas.openxmlformats.org/officeDocument/2006/relationships/hyperlink" Target="http://actualidades.org/reino-unido-se-revisaran-las-mochilas-de-los-alumnos-para-buscar-comida-no-saludable/" TargetMode="External"/><Relationship Id="rId5"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youtube.com/watch?v=YhrpbAp_FoU" TargetMode="Externa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hyperlink" Target="https://blogsaverroes.juntadeandalucia.es/colegiocervantesalgodonales/2017/02/10/la-educacion-primaria/" TargetMode="External"/><Relationship Id="rId5"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9.jpg"/><Relationship Id="rId4" Type="http://schemas.openxmlformats.org/officeDocument/2006/relationships/image" Target="../media/image21.jpg"/><Relationship Id="rId5" Type="http://schemas.openxmlformats.org/officeDocument/2006/relationships/hyperlink" Target="https://rocio-tecuentouncuento.blogspot.com/2015/10/el-plato-del-bien-comer.html" TargetMode="External"/><Relationship Id="rId6" Type="http://schemas.openxmlformats.org/officeDocument/2006/relationships/hyperlink" Target="https://creativecommons.org/licenses/by-nc-nd/3.0/" TargetMode="External"/><Relationship Id="rId7" Type="http://schemas.openxmlformats.org/officeDocument/2006/relationships/hyperlink" Target="https://commons.wikimedia.org/wiki/File:Jarra_del_buen_Beber.jpg" TargetMode="External"/><Relationship Id="rId8"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hyperlink" Target="http://formacion.educalab.es/pluginfile.php/43315/mod_imscp/content/4/factores_que_afectan_a_la_calidad_del_alimento.html" TargetMode="External"/><Relationship Id="rId5"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5.jpg"/><Relationship Id="rId5" Type="http://schemas.openxmlformats.org/officeDocument/2006/relationships/hyperlink" Target="https://udmficmenorca.wordpress.com/2013/05/" TargetMode="External"/><Relationship Id="rId6"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hyperlink" Target="https://enfermeriamentalizate.wordpress.com/2014/11/14/como-evitar-la-obesidad-infantil-y-mejorar-la-salud-mental/" TargetMode="External"/><Relationship Id="rId5"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youtube.com/watch?v=SQtH3ZVx-sQ"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hyperlink" Target="https://circulodeestudios-centrohistorico.blogspot.com/2014/04/alimentos-mas-daninos-que-causan.html" TargetMode="External"/><Relationship Id="rId5"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0.jpg"/><Relationship Id="rId5" Type="http://schemas.openxmlformats.org/officeDocument/2006/relationships/hyperlink" Target="https://es.wikipedia.org/wiki/Archivo:Bouteille_de_Coca-Cola_d%27un_litre_cinq_001.jpg" TargetMode="External"/><Relationship Id="rId6"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youtube.com/watch?v=Kq9u0Jf8BTU" TargetMode="Externa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2" name="Google Shape;112;p16"/>
          <p:cNvPicPr preferRelativeResize="0"/>
          <p:nvPr/>
        </p:nvPicPr>
        <p:blipFill rotWithShape="1">
          <a:blip r:embed="rId3">
            <a:alphaModFix/>
          </a:blip>
          <a:srcRect b="3099" l="0" r="3" t="643"/>
          <a:stretch/>
        </p:blipFill>
        <p:spPr>
          <a:xfrm>
            <a:off x="4977384" y="10"/>
            <a:ext cx="7214616" cy="6857990"/>
          </a:xfrm>
          <a:prstGeom prst="rect">
            <a:avLst/>
          </a:prstGeom>
          <a:noFill/>
          <a:ln>
            <a:noFill/>
          </a:ln>
        </p:spPr>
      </p:pic>
      <p:sp>
        <p:nvSpPr>
          <p:cNvPr id="113" name="Google Shape;113;p16"/>
          <p:cNvSpPr/>
          <p:nvPr/>
        </p:nvSpPr>
        <p:spPr>
          <a:xfrm>
            <a:off x="6096000" y="4218905"/>
            <a:ext cx="5625863" cy="2089317"/>
          </a:xfrm>
          <a:prstGeom prst="rect">
            <a:avLst/>
          </a:prstGeom>
          <a:solidFill>
            <a:schemeClr val="lt1">
              <a:alpha val="94901"/>
            </a:schemeClr>
          </a:solidFill>
          <a:ln cap="flat" cmpd="sng" w="12700">
            <a:solidFill>
              <a:srgbClr val="EFEF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4" name="Google Shape;114;p16"/>
          <p:cNvSpPr/>
          <p:nvPr/>
        </p:nvSpPr>
        <p:spPr>
          <a:xfrm>
            <a:off x="6505574" y="3876005"/>
            <a:ext cx="4848225"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 name="Google Shape;115;p16"/>
          <p:cNvSpPr txBox="1"/>
          <p:nvPr>
            <p:ph type="title"/>
          </p:nvPr>
        </p:nvSpPr>
        <p:spPr>
          <a:xfrm>
            <a:off x="6772758" y="3949157"/>
            <a:ext cx="4324351" cy="53949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700"/>
              <a:buFont typeface="Calibri"/>
              <a:buNone/>
            </a:pPr>
            <a:r>
              <a:rPr lang="en-US" sz="2700">
                <a:solidFill>
                  <a:schemeClr val="lt1"/>
                </a:solidFill>
              </a:rPr>
              <a:t>NUTRICIÓN EQUILIBRADA</a:t>
            </a:r>
            <a:endParaRPr sz="2700">
              <a:solidFill>
                <a:schemeClr val="lt1"/>
              </a:solidFill>
              <a:latin typeface="Calibri"/>
              <a:ea typeface="Calibri"/>
              <a:cs typeface="Calibri"/>
              <a:sym typeface="Calibri"/>
            </a:endParaRPr>
          </a:p>
        </p:txBody>
      </p:sp>
      <p:sp>
        <p:nvSpPr>
          <p:cNvPr id="116" name="Google Shape;116;p16"/>
          <p:cNvSpPr txBox="1"/>
          <p:nvPr>
            <p:ph idx="1" type="body"/>
          </p:nvPr>
        </p:nvSpPr>
        <p:spPr>
          <a:xfrm>
            <a:off x="6431138" y="4697298"/>
            <a:ext cx="5040034" cy="143560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1000"/>
              </a:spcBef>
              <a:spcAft>
                <a:spcPts val="0"/>
              </a:spcAft>
              <a:buClr>
                <a:schemeClr val="dk1"/>
              </a:buClr>
              <a:buSzPts val="1700"/>
              <a:buNone/>
            </a:pPr>
            <a:r>
              <a:rPr lang="en-US" sz="1700"/>
              <a:t>PLATO DEL BUEN COMER</a:t>
            </a:r>
            <a:endParaRPr sz="1700"/>
          </a:p>
          <a:p>
            <a:pPr indent="0" lvl="0" marL="0" rtl="0" algn="ctr">
              <a:lnSpc>
                <a:spcPct val="90000"/>
              </a:lnSpc>
              <a:spcBef>
                <a:spcPts val="1000"/>
              </a:spcBef>
              <a:spcAft>
                <a:spcPts val="0"/>
              </a:spcAft>
              <a:buClr>
                <a:schemeClr val="dk1"/>
              </a:buClr>
              <a:buSzPts val="1700"/>
              <a:buNone/>
            </a:pPr>
            <a:r>
              <a:rPr lang="en-US" sz="1700"/>
              <a:t>JARRA DEL BUEN BEBER</a:t>
            </a:r>
            <a:endParaRPr sz="1700"/>
          </a:p>
          <a:p>
            <a:pPr indent="0" lvl="0" marL="0" rtl="0" algn="ctr">
              <a:lnSpc>
                <a:spcPct val="90000"/>
              </a:lnSpc>
              <a:spcBef>
                <a:spcPts val="1000"/>
              </a:spcBef>
              <a:spcAft>
                <a:spcPts val="0"/>
              </a:spcAft>
              <a:buClr>
                <a:schemeClr val="dk1"/>
              </a:buClr>
              <a:buSzPts val="1700"/>
              <a:buNone/>
            </a:pPr>
            <a:r>
              <a:rPr lang="en-US" sz="1700"/>
              <a:t>PROBLEMÁTICAS EN LA ALIMENTACIÓN E HIDRATACIÓN</a:t>
            </a:r>
            <a:endParaRPr sz="1700"/>
          </a:p>
        </p:txBody>
      </p:sp>
      <p:sp>
        <p:nvSpPr>
          <p:cNvPr id="117" name="Google Shape;117;p16"/>
          <p:cNvSpPr txBox="1"/>
          <p:nvPr/>
        </p:nvSpPr>
        <p:spPr>
          <a:xfrm>
            <a:off x="9977932" y="6657945"/>
            <a:ext cx="2214068"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chemeClr val="hlink"/>
                </a:solidFill>
                <a:latin typeface="Calibri"/>
                <a:ea typeface="Calibri"/>
                <a:cs typeface="Calibri"/>
                <a:sym typeface="Calibri"/>
                <a:hlinkClick r:id="rId4"/>
              </a:rPr>
              <a:t>Esta foto</a:t>
            </a:r>
            <a:r>
              <a:rPr b="0" i="0" lang="en-US" sz="700" u="none" cap="none" strike="noStrike">
                <a:solidFill>
                  <a:srgbClr val="FFFFFF"/>
                </a:solidFill>
                <a:latin typeface="Calibri"/>
                <a:ea typeface="Calibri"/>
                <a:cs typeface="Calibri"/>
                <a:sym typeface="Calibri"/>
              </a:rPr>
              <a:t> de Autor desconocido está bajo licencia </a:t>
            </a:r>
            <a:r>
              <a:rPr b="0" i="0" lang="en-US" sz="700" u="sng" cap="none" strike="noStrike">
                <a:solidFill>
                  <a:schemeClr val="hlink"/>
                </a:solidFill>
                <a:latin typeface="Calibri"/>
                <a:ea typeface="Calibri"/>
                <a:cs typeface="Calibri"/>
                <a:sym typeface="Calibri"/>
                <a:hlinkClick r:id="rId5"/>
              </a:rPr>
              <a:t>CC BY</a:t>
            </a:r>
            <a:endParaRPr b="0" i="0" sz="700" u="none" cap="none" strike="noStrike">
              <a:solidFill>
                <a:srgbClr val="FFFFFF"/>
              </a:solidFill>
              <a:latin typeface="Calibri"/>
              <a:ea typeface="Calibri"/>
              <a:cs typeface="Calibri"/>
              <a:sym typeface="Calibri"/>
            </a:endParaRPr>
          </a:p>
        </p:txBody>
      </p:sp>
      <p:sp>
        <p:nvSpPr>
          <p:cNvPr id="118" name="Google Shape;118;p16"/>
          <p:cNvSpPr txBox="1"/>
          <p:nvPr/>
        </p:nvSpPr>
        <p:spPr>
          <a:xfrm>
            <a:off x="2643091" y="6657945"/>
            <a:ext cx="2334293"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chemeClr val="hlink"/>
                </a:solidFill>
                <a:latin typeface="Calibri"/>
                <a:ea typeface="Calibri"/>
                <a:cs typeface="Calibri"/>
                <a:sym typeface="Calibri"/>
                <a:hlinkClick r:id="rId6"/>
              </a:rPr>
              <a:t>Esta foto</a:t>
            </a:r>
            <a:r>
              <a:rPr b="0" i="0" lang="en-US" sz="700" u="none" cap="none" strike="noStrike">
                <a:solidFill>
                  <a:srgbClr val="FFFFFF"/>
                </a:solidFill>
                <a:latin typeface="Calibri"/>
                <a:ea typeface="Calibri"/>
                <a:cs typeface="Calibri"/>
                <a:sym typeface="Calibri"/>
              </a:rPr>
              <a:t> de Autor desconocido está bajo licencia </a:t>
            </a:r>
            <a:r>
              <a:rPr b="0" i="0" lang="en-US" sz="700" u="sng" cap="none" strike="noStrike">
                <a:solidFill>
                  <a:schemeClr val="hlink"/>
                </a:solidFill>
                <a:latin typeface="Calibri"/>
                <a:ea typeface="Calibri"/>
                <a:cs typeface="Calibri"/>
                <a:sym typeface="Calibri"/>
                <a:hlinkClick r:id="rId7"/>
              </a:rPr>
              <a:t>CC BY-SA</a:t>
            </a:r>
            <a:endParaRPr b="0" i="0" sz="700" u="none" cap="none" strike="noStrike">
              <a:solidFill>
                <a:srgbClr val="FFFFFF"/>
              </a:solidFill>
              <a:latin typeface="Calibri"/>
              <a:ea typeface="Calibri"/>
              <a:cs typeface="Calibri"/>
              <a:sym typeface="Calibri"/>
            </a:endParaRPr>
          </a:p>
        </p:txBody>
      </p:sp>
      <p:pic>
        <p:nvPicPr>
          <p:cNvPr id="119" name="Google Shape;119;p16"/>
          <p:cNvPicPr preferRelativeResize="0"/>
          <p:nvPr/>
        </p:nvPicPr>
        <p:blipFill>
          <a:blip r:embed="rId8">
            <a:alphaModFix/>
          </a:blip>
          <a:stretch>
            <a:fillRect/>
          </a:stretch>
        </p:blipFill>
        <p:spPr>
          <a:xfrm>
            <a:off x="-62650" y="0"/>
            <a:ext cx="5040024" cy="6857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p25"/>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6" name="Google Shape;196;p25"/>
          <p:cNvSpPr txBox="1"/>
          <p:nvPr>
            <p:ph type="title"/>
          </p:nvPr>
        </p:nvSpPr>
        <p:spPr>
          <a:xfrm>
            <a:off x="838199" y="548464"/>
            <a:ext cx="3807187" cy="222807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400"/>
              <a:buFont typeface="Calibri"/>
              <a:buNone/>
            </a:pPr>
            <a:r>
              <a:rPr b="1" lang="en-US" sz="3400"/>
              <a:t>EL COVID Y LA MALA ALIMENTACIÓN E HIDRATACIÓN EN MÉXICO</a:t>
            </a:r>
            <a:endParaRPr/>
          </a:p>
        </p:txBody>
      </p:sp>
      <p:sp>
        <p:nvSpPr>
          <p:cNvPr id="197" name="Google Shape;197;p25"/>
          <p:cNvSpPr txBox="1"/>
          <p:nvPr>
            <p:ph idx="2" type="body"/>
          </p:nvPr>
        </p:nvSpPr>
        <p:spPr>
          <a:xfrm>
            <a:off x="473199" y="2776539"/>
            <a:ext cx="4534139" cy="3328982"/>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200"/>
              <a:buChar char="•"/>
            </a:pPr>
            <a:r>
              <a:rPr b="1" lang="en-US" sz="2200"/>
              <a:t>La mala alimentación e hidratación en México ha ocasionado tener una población muy propuensa a enfermedades como obesidad, diabetes e hipertensión.</a:t>
            </a:r>
            <a:endParaRPr/>
          </a:p>
          <a:p>
            <a:pPr indent="-228600" lvl="0" marL="228600" rtl="0" algn="l">
              <a:lnSpc>
                <a:spcPct val="90000"/>
              </a:lnSpc>
              <a:spcBef>
                <a:spcPts val="1000"/>
              </a:spcBef>
              <a:spcAft>
                <a:spcPts val="0"/>
              </a:spcAft>
              <a:buClr>
                <a:schemeClr val="dk1"/>
              </a:buClr>
              <a:buSzPts val="2200"/>
              <a:buChar char="•"/>
            </a:pPr>
            <a:r>
              <a:rPr b="1" lang="en-US" sz="2200"/>
              <a:t>Desafortunadamente, hay una relación muy estrecha entre personas obesas, diabéticas e hipertensas con los fallecimientos ocasionados por el COVID.</a:t>
            </a:r>
            <a:endParaRPr/>
          </a:p>
        </p:txBody>
      </p:sp>
      <p:pic>
        <p:nvPicPr>
          <p:cNvPr id="198" name="Google Shape;198;p25"/>
          <p:cNvPicPr preferRelativeResize="0"/>
          <p:nvPr>
            <p:ph idx="1" type="body"/>
          </p:nvPr>
        </p:nvPicPr>
        <p:blipFill rotWithShape="1">
          <a:blip r:embed="rId3">
            <a:alphaModFix/>
          </a:blip>
          <a:srcRect b="3192" l="0" r="0" t="1313"/>
          <a:stretch/>
        </p:blipFill>
        <p:spPr>
          <a:xfrm>
            <a:off x="5010386" y="10"/>
            <a:ext cx="7181613" cy="68579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500"/>
                                        <p:tgtEl>
                                          <p:spTgt spid="1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Effect filter="fade" transition="in">
                                      <p:cBhvr>
                                        <p:cTn dur="500"/>
                                        <p:tgtEl>
                                          <p:spTgt spid="19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26"/>
          <p:cNvSpPr/>
          <p:nvPr/>
        </p:nvSpPr>
        <p:spPr>
          <a:xfrm>
            <a:off x="0" y="0"/>
            <a:ext cx="12192000" cy="6858000"/>
          </a:xfrm>
          <a:prstGeom prst="rect">
            <a:avLst/>
          </a:prstGeom>
          <a:solidFill>
            <a:srgbClr val="584D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4" name="Google Shape;204;p26"/>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as tres principales comorbilidades que acompañan a las personas que han perdido la vida por covid-19 son la hipertensión, diabetes y obesidad, afirmó el subsecretario de Salud, Hugo López-Gatell&#10;&#10;#NoticiasMilenio&#10;&#10;Suscríbete a nuestro canal: http://www.youtube.com/subscription_center?add_user=MILENIO  &#10;&#10;Sigue nuestro EN VIVO las 24 horas: https://www.youtube.com/user/MILENIO/live&#10;&#10;Sitio: http://www.milenio.com/&#10;Fb:https://www.facebook.com/MilenioDiario/&#10;TW: https://twitter.com/Milenio" id="205" name="Google Shape;205;p26" title="Las tres principales comorbilidades asociadas a muerte por coronavirus">
            <a:hlinkClick r:id="rId3"/>
          </p:cNvPr>
          <p:cNvPicPr preferRelativeResize="0"/>
          <p:nvPr/>
        </p:nvPicPr>
        <p:blipFill>
          <a:blip r:embed="rId4">
            <a:alphaModFix/>
          </a:blip>
          <a:stretch>
            <a:fillRect/>
          </a:stretch>
        </p:blipFill>
        <p:spPr>
          <a:xfrm>
            <a:off x="2592300" y="801225"/>
            <a:ext cx="7007400" cy="5255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09" name="Shape 209"/>
        <p:cNvGrpSpPr/>
        <p:nvPr/>
      </p:nvGrpSpPr>
      <p:grpSpPr>
        <a:xfrm>
          <a:off x="0" y="0"/>
          <a:ext cx="0" cy="0"/>
          <a:chOff x="0" y="0"/>
          <a:chExt cx="0" cy="0"/>
        </a:xfrm>
      </p:grpSpPr>
      <p:sp>
        <p:nvSpPr>
          <p:cNvPr id="210" name="Google Shape;210;p27"/>
          <p:cNvSpPr txBox="1"/>
          <p:nvPr>
            <p:ph type="title"/>
          </p:nvPr>
        </p:nvSpPr>
        <p:spPr>
          <a:xfrm>
            <a:off x="6746628" y="400050"/>
            <a:ext cx="4645250" cy="2071688"/>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b="1" lang="en-US" sz="3800"/>
              <a:t>EL GOBIERNO Y LAS EMPRESAS QUE ESTÁN ENVENENANDO A MÉXICO</a:t>
            </a:r>
            <a:endParaRPr/>
          </a:p>
        </p:txBody>
      </p:sp>
      <p:sp>
        <p:nvSpPr>
          <p:cNvPr id="211" name="Google Shape;211;p27"/>
          <p:cNvSpPr/>
          <p:nvPr/>
        </p:nvSpPr>
        <p:spPr>
          <a:xfrm flipH="1">
            <a:off x="0" y="0"/>
            <a:ext cx="6172782" cy="68580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12" name="Google Shape;212;p27"/>
          <p:cNvPicPr preferRelativeResize="0"/>
          <p:nvPr>
            <p:ph idx="2" type="body"/>
          </p:nvPr>
        </p:nvPicPr>
        <p:blipFill rotWithShape="1">
          <a:blip r:embed="rId3">
            <a:alphaModFix/>
          </a:blip>
          <a:srcRect b="11809" l="0" r="1" t="3948"/>
          <a:stretch/>
        </p:blipFill>
        <p:spPr>
          <a:xfrm>
            <a:off x="20" y="10"/>
            <a:ext cx="6024134" cy="6857990"/>
          </a:xfrm>
          <a:prstGeom prst="rect">
            <a:avLst/>
          </a:prstGeom>
          <a:noFill/>
          <a:ln>
            <a:noFill/>
          </a:ln>
        </p:spPr>
      </p:pic>
      <p:sp>
        <p:nvSpPr>
          <p:cNvPr id="213" name="Google Shape;213;p27"/>
          <p:cNvSpPr txBox="1"/>
          <p:nvPr/>
        </p:nvSpPr>
        <p:spPr>
          <a:xfrm>
            <a:off x="9705422" y="6657945"/>
            <a:ext cx="2486578"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chemeClr val="hlink"/>
                </a:solidFill>
                <a:latin typeface="Calibri"/>
                <a:ea typeface="Calibri"/>
                <a:cs typeface="Calibri"/>
                <a:sym typeface="Calibri"/>
                <a:hlinkClick r:id="rId4"/>
              </a:rPr>
              <a:t>Esta foto</a:t>
            </a:r>
            <a:r>
              <a:rPr b="0" i="0" lang="en-US" sz="700" u="none" cap="none" strike="noStrike">
                <a:solidFill>
                  <a:srgbClr val="FFFFFF"/>
                </a:solidFill>
                <a:latin typeface="Calibri"/>
                <a:ea typeface="Calibri"/>
                <a:cs typeface="Calibri"/>
                <a:sym typeface="Calibri"/>
              </a:rPr>
              <a:t> de Autor desconocido está bajo licencia </a:t>
            </a:r>
            <a:r>
              <a:rPr b="0" i="0" lang="en-US" sz="700" u="sng" cap="none" strike="noStrike">
                <a:solidFill>
                  <a:schemeClr val="hlink"/>
                </a:solidFill>
                <a:latin typeface="Calibri"/>
                <a:ea typeface="Calibri"/>
                <a:cs typeface="Calibri"/>
                <a:sym typeface="Calibri"/>
                <a:hlinkClick r:id="rId5"/>
              </a:rPr>
              <a:t>CC BY-NC-ND</a:t>
            </a:r>
            <a:endParaRPr b="0" i="0" sz="700" u="none" cap="none" strike="noStrike">
              <a:solidFill>
                <a:srgbClr val="FFFFFF"/>
              </a:solidFill>
              <a:latin typeface="Calibri"/>
              <a:ea typeface="Calibri"/>
              <a:cs typeface="Calibri"/>
              <a:sym typeface="Calibri"/>
            </a:endParaRPr>
          </a:p>
        </p:txBody>
      </p:sp>
      <p:sp>
        <p:nvSpPr>
          <p:cNvPr id="214" name="Google Shape;214;p27"/>
          <p:cNvSpPr txBox="1"/>
          <p:nvPr/>
        </p:nvSpPr>
        <p:spPr>
          <a:xfrm>
            <a:off x="6443663" y="2871788"/>
            <a:ext cx="5100637" cy="28007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200" u="none" cap="none" strike="noStrike">
                <a:solidFill>
                  <a:schemeClr val="lt1"/>
                </a:solidFill>
                <a:latin typeface="Calibri"/>
                <a:ea typeface="Calibri"/>
                <a:cs typeface="Calibri"/>
                <a:sym typeface="Calibri"/>
              </a:rPr>
              <a:t>En México el gobierno ha generado grandes vínculos con las empresas refresqueras y de comida chatarra, lo cual ha tenido severas repercusiones en la población mexicana.</a:t>
            </a:r>
            <a:endParaRPr/>
          </a:p>
          <a:p>
            <a:pPr indent="0" lvl="0" marL="0" marR="0" rtl="0" algn="ctr">
              <a:spcBef>
                <a:spcPts val="0"/>
              </a:spcBef>
              <a:spcAft>
                <a:spcPts val="0"/>
              </a:spcAft>
              <a:buNone/>
            </a:pPr>
            <a:r>
              <a:t/>
            </a:r>
            <a:endParaRPr b="1" i="0" sz="22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1" i="0" lang="en-US" sz="2200" u="none" cap="none" strike="noStrike">
                <a:solidFill>
                  <a:schemeClr val="lt1"/>
                </a:solidFill>
                <a:latin typeface="Calibri"/>
                <a:ea typeface="Calibri"/>
                <a:cs typeface="Calibri"/>
                <a:sym typeface="Calibri"/>
              </a:rPr>
              <a:t>Las empresas intentan dar limosnas o dádivas para seguir operando en el país.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animEffect filter="fade" transition="in">
                                      <p:cBhvr>
                                        <p:cTn dur="500"/>
                                        <p:tgtEl>
                                          <p:spTgt spid="2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1" st="1"/>
                                            </p:txEl>
                                          </p:spTgt>
                                        </p:tgtEl>
                                        <p:attrNameLst>
                                          <p:attrName>style.visibility</p:attrName>
                                        </p:attrNameLst>
                                      </p:cBhvr>
                                      <p:to>
                                        <p:strVal val="visible"/>
                                      </p:to>
                                    </p:set>
                                    <p:animEffect filter="fade" transition="in">
                                      <p:cBhvr>
                                        <p:cTn dur="500"/>
                                        <p:tgtEl>
                                          <p:spTgt spid="2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2" st="2"/>
                                            </p:txEl>
                                          </p:spTgt>
                                        </p:tgtEl>
                                        <p:attrNameLst>
                                          <p:attrName>style.visibility</p:attrName>
                                        </p:attrNameLst>
                                      </p:cBhvr>
                                      <p:to>
                                        <p:strVal val="visible"/>
                                      </p:to>
                                    </p:set>
                                    <p:animEffect filter="fade" transition="in">
                                      <p:cBhvr>
                                        <p:cTn dur="500"/>
                                        <p:tgtEl>
                                          <p:spTgt spid="21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28"/>
          <p:cNvSpPr/>
          <p:nvPr/>
        </p:nvSpPr>
        <p:spPr>
          <a:xfrm>
            <a:off x="0" y="0"/>
            <a:ext cx="12192000" cy="6858000"/>
          </a:xfrm>
          <a:prstGeom prst="rect">
            <a:avLst/>
          </a:prstGeom>
          <a:solidFill>
            <a:srgbClr val="9260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0" name="Google Shape;220;p28"/>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En momentos en los que se discute un incremento al impuesto del refresco de uno a dos pesos por litro, como parte de los esfuerzos del gobierno para combatir el sobrepeso y la obesidad en México, el presidente Enrique Peña Nieto señaló que Coca-Cola ha optado por mejorar sus productos, con un portafolio más balanceado, al tiempo en que confesó ser un consumidor cotidiano del refresco en su versión light.&#10;&#10;“Yo soy un consumidor de sus productos y un consumidor cotidiano. Les puedo decir que el presidente de la República toma Coca-Cola todos los días… Coca-Cola Light”, admitió durante la inauguración del Centro de Innovación y Desarrollo de la Industria Mexicana de la refresquera, en la Ciudad de México.&#10;&#10;De acuerdo con la Encuesta Nacional de Salud y Nutrición (ENSANUT), 7 de cada 10 adultos mexicanos sufren sobrepeso y obesidad como producto de estilos de vida poco saludables, en los que se combina una mala alimentación, generalmente rica en azúcares o grasas, con poca actividad física.&#10;&#10;De igual manera, México ocupa el primer lugar en obesidad infantil a nivel mundial, según lo informado por la Secretaría de Salud.&#10;&#10;En tanto, la carga económica de la diabetes, enfermedad estrechamente vinculada con la creciente presencia del sobrepeso y la obesidad, se estima en 362,859.82 millones de pesos (mdp), según datos de Funsalud al 2013.&#10;&#10;En el país hay alrededor de 6.4 millones de personas diagnosticadas con diabetes tipo II, es decir, el 9.2% de la población mayor a los 20 años." id="221" name="Google Shape;221;p28" title="Peña Nieto: &quot;Tomo Coca-Cola Light todos los días&quot;">
            <a:hlinkClick r:id="rId3"/>
          </p:cNvPr>
          <p:cNvPicPr preferRelativeResize="0"/>
          <p:nvPr/>
        </p:nvPicPr>
        <p:blipFill>
          <a:blip r:embed="rId4">
            <a:alphaModFix/>
          </a:blip>
          <a:stretch>
            <a:fillRect/>
          </a:stretch>
        </p:blipFill>
        <p:spPr>
          <a:xfrm>
            <a:off x="2622175" y="762000"/>
            <a:ext cx="6947650" cy="5210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p29"/>
          <p:cNvSpPr txBox="1"/>
          <p:nvPr>
            <p:ph type="title"/>
          </p:nvPr>
        </p:nvSpPr>
        <p:spPr>
          <a:xfrm>
            <a:off x="838200" y="365125"/>
            <a:ext cx="7752900" cy="919800"/>
          </a:xfrm>
          <a:prstGeom prst="rect">
            <a:avLst/>
          </a:prstGeom>
          <a:solidFill>
            <a:schemeClr val="dk1"/>
          </a:solidFill>
        </p:spPr>
        <p:txBody>
          <a:bodyPr anchorCtr="0" anchor="ctr" bIns="45700" lIns="91425" spcFirstLastPara="1" rIns="91425" wrap="square" tIns="45700">
            <a:normAutofit/>
          </a:bodyPr>
          <a:lstStyle/>
          <a:p>
            <a:pPr indent="0" lvl="0" marL="0" rtl="0" algn="l">
              <a:spcBef>
                <a:spcPts val="0"/>
              </a:spcBef>
              <a:spcAft>
                <a:spcPts val="0"/>
              </a:spcAft>
              <a:buNone/>
            </a:pPr>
            <a:r>
              <a:rPr b="1" lang="en-US">
                <a:solidFill>
                  <a:schemeClr val="lt1"/>
                </a:solidFill>
              </a:rPr>
              <a:t>MOMENTO PARA REFLEXIONAR</a:t>
            </a:r>
            <a:endParaRPr b="1">
              <a:solidFill>
                <a:schemeClr val="lt1"/>
              </a:solidFill>
            </a:endParaRPr>
          </a:p>
        </p:txBody>
      </p:sp>
      <p:sp>
        <p:nvSpPr>
          <p:cNvPr id="228" name="Google Shape;228;p29"/>
          <p:cNvSpPr txBox="1"/>
          <p:nvPr>
            <p:ph idx="1" type="body"/>
          </p:nvPr>
        </p:nvSpPr>
        <p:spPr>
          <a:xfrm>
            <a:off x="6590550" y="4888575"/>
            <a:ext cx="5181600" cy="1476300"/>
          </a:xfrm>
          <a:prstGeom prst="rect">
            <a:avLst/>
          </a:prstGeom>
          <a:solidFill>
            <a:schemeClr val="dk1"/>
          </a:solidFill>
        </p:spPr>
        <p:txBody>
          <a:bodyPr anchorCtr="0" anchor="t" bIns="45700" lIns="91425" spcFirstLastPara="1" rIns="91425" wrap="square" tIns="45700">
            <a:noAutofit/>
          </a:bodyPr>
          <a:lstStyle/>
          <a:p>
            <a:pPr indent="0" lvl="0" marL="0" rtl="0" algn="ctr">
              <a:spcBef>
                <a:spcPts val="1000"/>
              </a:spcBef>
              <a:spcAft>
                <a:spcPts val="0"/>
              </a:spcAft>
              <a:buSzPts val="770"/>
              <a:buNone/>
            </a:pPr>
            <a:r>
              <a:rPr b="1" lang="en-US" sz="2760">
                <a:solidFill>
                  <a:schemeClr val="lt1"/>
                </a:solidFill>
              </a:rPr>
              <a:t>¿Qué opinión tienes de las declaraciones del expresidente de México (Enrique Peña Nieto)?</a:t>
            </a:r>
            <a:endParaRPr b="1" sz="2760">
              <a:solidFill>
                <a:schemeClr val="lt1"/>
              </a:solidFill>
            </a:endParaRPr>
          </a:p>
          <a:p>
            <a:pPr indent="0" lvl="0" marL="0" rtl="0" algn="ctr">
              <a:spcBef>
                <a:spcPts val="1000"/>
              </a:spcBef>
              <a:spcAft>
                <a:spcPts val="0"/>
              </a:spcAft>
              <a:buSzPts val="770"/>
              <a:buNone/>
            </a:pPr>
            <a:r>
              <a:t/>
            </a:r>
            <a:endParaRPr b="1" sz="2760">
              <a:solidFill>
                <a:schemeClr val="lt1"/>
              </a:solidFill>
            </a:endParaRPr>
          </a:p>
          <a:p>
            <a:pPr indent="0" lvl="0" marL="0" rtl="0" algn="l">
              <a:spcBef>
                <a:spcPts val="1000"/>
              </a:spcBef>
              <a:spcAft>
                <a:spcPts val="0"/>
              </a:spcAft>
              <a:buSzPts val="770"/>
              <a:buNone/>
            </a:pPr>
            <a:r>
              <a:t/>
            </a:r>
            <a:endParaRPr sz="196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32" name="Shape 232"/>
        <p:cNvGrpSpPr/>
        <p:nvPr/>
      </p:nvGrpSpPr>
      <p:grpSpPr>
        <a:xfrm>
          <a:off x="0" y="0"/>
          <a:ext cx="0" cy="0"/>
          <a:chOff x="0" y="0"/>
          <a:chExt cx="0" cy="0"/>
        </a:xfrm>
      </p:grpSpPr>
      <p:pic>
        <p:nvPicPr>
          <p:cNvPr id="233" name="Google Shape;233;p30"/>
          <p:cNvPicPr preferRelativeResize="0"/>
          <p:nvPr>
            <p:ph idx="1" type="body"/>
          </p:nvPr>
        </p:nvPicPr>
        <p:blipFill rotWithShape="1">
          <a:blip r:embed="rId3">
            <a:alphaModFix/>
          </a:blip>
          <a:srcRect b="18252" l="0" r="-1" t="12285"/>
          <a:stretch/>
        </p:blipFill>
        <p:spPr>
          <a:xfrm>
            <a:off x="20" y="10"/>
            <a:ext cx="12188932" cy="6857990"/>
          </a:xfrm>
          <a:prstGeom prst="rect">
            <a:avLst/>
          </a:prstGeom>
          <a:noFill/>
          <a:ln>
            <a:noFill/>
          </a:ln>
        </p:spPr>
      </p:pic>
      <p:sp>
        <p:nvSpPr>
          <p:cNvPr id="234" name="Google Shape;234;p30"/>
          <p:cNvSpPr/>
          <p:nvPr/>
        </p:nvSpPr>
        <p:spPr>
          <a:xfrm>
            <a:off x="0" y="4023809"/>
            <a:ext cx="11016943" cy="2262375"/>
          </a:xfrm>
          <a:custGeom>
            <a:rect b="b" l="l" r="r" t="t"/>
            <a:pathLst>
              <a:path extrusionOk="0" h="2262375" w="11016943">
                <a:moveTo>
                  <a:pt x="0" y="0"/>
                </a:moveTo>
                <a:lnTo>
                  <a:pt x="9969166" y="0"/>
                </a:lnTo>
                <a:lnTo>
                  <a:pt x="11016943" y="2262375"/>
                </a:lnTo>
                <a:lnTo>
                  <a:pt x="4942050" y="2262375"/>
                </a:lnTo>
                <a:lnTo>
                  <a:pt x="4582160" y="2262375"/>
                </a:lnTo>
                <a:lnTo>
                  <a:pt x="0" y="2262375"/>
                </a:lnTo>
                <a:close/>
              </a:path>
            </a:pathLst>
          </a:custGeom>
          <a:solidFill>
            <a:srgbClr val="262626">
              <a:alpha val="8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5" name="Google Shape;235;p30"/>
          <p:cNvSpPr txBox="1"/>
          <p:nvPr>
            <p:ph type="title"/>
          </p:nvPr>
        </p:nvSpPr>
        <p:spPr>
          <a:xfrm>
            <a:off x="618062" y="4185749"/>
            <a:ext cx="9265771" cy="6228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n-US" sz="3600"/>
              <a:t>LOS NUEVOS ETIQUETADOS</a:t>
            </a:r>
            <a:endParaRPr/>
          </a:p>
        </p:txBody>
      </p:sp>
      <p:sp>
        <p:nvSpPr>
          <p:cNvPr id="236" name="Google Shape;236;p30"/>
          <p:cNvSpPr txBox="1"/>
          <p:nvPr>
            <p:ph idx="2" type="body"/>
          </p:nvPr>
        </p:nvSpPr>
        <p:spPr>
          <a:xfrm>
            <a:off x="618063" y="4856921"/>
            <a:ext cx="9565028" cy="124924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Char char="•"/>
            </a:pPr>
            <a:r>
              <a:rPr b="1" lang="en-US" sz="2400"/>
              <a:t>¿Qué opinan de los nuevos etiquetados?</a:t>
            </a:r>
            <a:endParaRPr/>
          </a:p>
          <a:p>
            <a:pPr indent="-228600" lvl="0" marL="228600" rtl="0" algn="l">
              <a:lnSpc>
                <a:spcPct val="90000"/>
              </a:lnSpc>
              <a:spcBef>
                <a:spcPts val="1000"/>
              </a:spcBef>
              <a:spcAft>
                <a:spcPts val="0"/>
              </a:spcAft>
              <a:buClr>
                <a:schemeClr val="lt1"/>
              </a:buClr>
              <a:buSzPts val="2400"/>
              <a:buChar char="•"/>
            </a:pPr>
            <a:r>
              <a:rPr b="1" lang="en-US" sz="2400"/>
              <a:t>Alto en sodio, en calorías, en azúcar o en grasa.</a:t>
            </a:r>
            <a:endParaRPr/>
          </a:p>
        </p:txBody>
      </p:sp>
      <p:sp>
        <p:nvSpPr>
          <p:cNvPr id="237" name="Google Shape;237;p30"/>
          <p:cNvSpPr txBox="1"/>
          <p:nvPr/>
        </p:nvSpPr>
        <p:spPr>
          <a:xfrm>
            <a:off x="9854660" y="6657945"/>
            <a:ext cx="2334292"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chemeClr val="hlink"/>
                </a:solidFill>
                <a:latin typeface="Calibri"/>
                <a:ea typeface="Calibri"/>
                <a:cs typeface="Calibri"/>
                <a:sym typeface="Calibri"/>
                <a:hlinkClick r:id="rId4"/>
              </a:rPr>
              <a:t>Esta foto</a:t>
            </a:r>
            <a:r>
              <a:rPr b="0" i="0" lang="en-US" sz="700" u="none" cap="none" strike="noStrike">
                <a:solidFill>
                  <a:srgbClr val="FFFFFF"/>
                </a:solidFill>
                <a:latin typeface="Calibri"/>
                <a:ea typeface="Calibri"/>
                <a:cs typeface="Calibri"/>
                <a:sym typeface="Calibri"/>
              </a:rPr>
              <a:t> de Autor desconocido está bajo licencia </a:t>
            </a:r>
            <a:r>
              <a:rPr b="0" i="0" lang="en-US" sz="700" u="sng" cap="none" strike="noStrike">
                <a:solidFill>
                  <a:schemeClr val="hlink"/>
                </a:solidFill>
                <a:latin typeface="Calibri"/>
                <a:ea typeface="Calibri"/>
                <a:cs typeface="Calibri"/>
                <a:sym typeface="Calibri"/>
                <a:hlinkClick r:id="rId5"/>
              </a:rPr>
              <a:t>CC BY-SA</a:t>
            </a:r>
            <a:endParaRPr b="0" i="0" sz="700" u="none" cap="none" strike="noStrike">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3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3" name="Google Shape;243;p31"/>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4" name="Google Shape;244;p31"/>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5" name="Google Shape;245;p31"/>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6" name="Google Shape;246;p3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7" name="Google Shape;247;p31"/>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8" name="Google Shape;248;p31"/>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a nueva Norma Oficial Mexicana ya exige que se explique el porcentaje y la cantidad de grasas, calorías, azúcares o sodio como se hacía en la etiqueta anterior&#10;&#10;#EtiquetadosProductos #EtiquetasProductos #NuevosEtiquetados" id="249" name="Google Shape;249;p31" title="Llegan primeros productos con nuevo etiquetado a tiendas de autoservicio">
            <a:hlinkClick r:id="rId3"/>
          </p:cNvPr>
          <p:cNvPicPr preferRelativeResize="0"/>
          <p:nvPr/>
        </p:nvPicPr>
        <p:blipFill>
          <a:blip r:embed="rId4">
            <a:alphaModFix/>
          </a:blip>
          <a:stretch>
            <a:fillRect/>
          </a:stretch>
        </p:blipFill>
        <p:spPr>
          <a:xfrm>
            <a:off x="2522575" y="657400"/>
            <a:ext cx="7146850" cy="5360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p32"/>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5" name="Google Shape;255;p32"/>
          <p:cNvSpPr txBox="1"/>
          <p:nvPr>
            <p:ph type="title"/>
          </p:nvPr>
        </p:nvSpPr>
        <p:spPr>
          <a:xfrm>
            <a:off x="257175" y="548464"/>
            <a:ext cx="4643438" cy="129462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sz="3200"/>
              <a:t>LA COMIDA CHATARRA FUERA DE LAS ESCUELAS</a:t>
            </a:r>
            <a:endParaRPr/>
          </a:p>
        </p:txBody>
      </p:sp>
      <p:sp>
        <p:nvSpPr>
          <p:cNvPr id="256" name="Google Shape;256;p32"/>
          <p:cNvSpPr txBox="1"/>
          <p:nvPr>
            <p:ph idx="1" type="body"/>
          </p:nvPr>
        </p:nvSpPr>
        <p:spPr>
          <a:xfrm>
            <a:off x="257175" y="2214563"/>
            <a:ext cx="4380452" cy="4094973"/>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chemeClr val="dk1"/>
              </a:buClr>
              <a:buSzPct val="100000"/>
              <a:buNone/>
            </a:pPr>
            <a:r>
              <a:rPr lang="en-US"/>
              <a:t>Algunos congresos se han pronunciado al respecto, es el caso de Oaxaca que aprobó la prohibición de estos alimentos el pasado 5 de agosto de 2020. De la misma forma en Tabasco se aprobó el pasado 17 de agosto. Dichas iniciativas han generado debates en los congresos de entidades como Guanajuato, Morelos, Chihuahua, Colima, Nuevo León, Tamaulipas y Ciudad de México.</a:t>
            </a:r>
            <a:endParaRPr/>
          </a:p>
          <a:p>
            <a:pPr indent="-111125" lvl="0" marL="228600" rtl="0" algn="l">
              <a:lnSpc>
                <a:spcPct val="90000"/>
              </a:lnSpc>
              <a:spcBef>
                <a:spcPts val="1000"/>
              </a:spcBef>
              <a:spcAft>
                <a:spcPts val="0"/>
              </a:spcAft>
              <a:buClr>
                <a:schemeClr val="dk1"/>
              </a:buClr>
              <a:buSzPct val="100000"/>
              <a:buNone/>
            </a:pPr>
            <a:r>
              <a:t/>
            </a:r>
            <a:endParaRPr sz="2000"/>
          </a:p>
        </p:txBody>
      </p:sp>
      <p:pic>
        <p:nvPicPr>
          <p:cNvPr id="257" name="Google Shape;257;p32"/>
          <p:cNvPicPr preferRelativeResize="0"/>
          <p:nvPr/>
        </p:nvPicPr>
        <p:blipFill rotWithShape="1">
          <a:blip r:embed="rId3">
            <a:alphaModFix/>
          </a:blip>
          <a:srcRect b="0" l="7391" r="14070" t="0"/>
          <a:stretch/>
        </p:blipFill>
        <p:spPr>
          <a:xfrm>
            <a:off x="5010386" y="10"/>
            <a:ext cx="7181613" cy="6857990"/>
          </a:xfrm>
          <a:prstGeom prst="rect">
            <a:avLst/>
          </a:prstGeom>
          <a:noFill/>
          <a:ln>
            <a:noFill/>
          </a:ln>
        </p:spPr>
      </p:pic>
      <p:sp>
        <p:nvSpPr>
          <p:cNvPr id="258" name="Google Shape;258;p32"/>
          <p:cNvSpPr txBox="1"/>
          <p:nvPr/>
        </p:nvSpPr>
        <p:spPr>
          <a:xfrm>
            <a:off x="9724657" y="6657945"/>
            <a:ext cx="2467342"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chemeClr val="hlink"/>
                </a:solidFill>
                <a:latin typeface="Calibri"/>
                <a:ea typeface="Calibri"/>
                <a:cs typeface="Calibri"/>
                <a:sym typeface="Calibri"/>
                <a:hlinkClick r:id="rId4"/>
              </a:rPr>
              <a:t>Esta foto</a:t>
            </a:r>
            <a:r>
              <a:rPr b="0" i="0" lang="en-US" sz="700" u="none" cap="none" strike="noStrike">
                <a:solidFill>
                  <a:srgbClr val="FFFFFF"/>
                </a:solidFill>
                <a:latin typeface="Calibri"/>
                <a:ea typeface="Calibri"/>
                <a:cs typeface="Calibri"/>
                <a:sym typeface="Calibri"/>
              </a:rPr>
              <a:t> de Autor desconocido está bajo licencia </a:t>
            </a:r>
            <a:r>
              <a:rPr b="0" i="0" lang="en-US" sz="700" u="sng" cap="none" strike="noStrike">
                <a:solidFill>
                  <a:schemeClr val="hlink"/>
                </a:solidFill>
                <a:latin typeface="Calibri"/>
                <a:ea typeface="Calibri"/>
                <a:cs typeface="Calibri"/>
                <a:sym typeface="Calibri"/>
                <a:hlinkClick r:id="rId5"/>
              </a:rPr>
              <a:t>CC BY-SA-NC</a:t>
            </a:r>
            <a:endParaRPr b="0" i="0" sz="7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animEffect filter="fade" transition="in">
                                      <p:cBhvr>
                                        <p:cTn dur="500"/>
                                        <p:tgtEl>
                                          <p:spTgt spid="2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animEffect filter="fade" transition="in">
                                      <p:cBhvr>
                                        <p:cTn dur="500"/>
                                        <p:tgtEl>
                                          <p:spTgt spid="25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62" name="Shape 262"/>
        <p:cNvGrpSpPr/>
        <p:nvPr/>
      </p:nvGrpSpPr>
      <p:grpSpPr>
        <a:xfrm>
          <a:off x="0" y="0"/>
          <a:ext cx="0" cy="0"/>
          <a:chOff x="0" y="0"/>
          <a:chExt cx="0" cy="0"/>
        </a:xfrm>
      </p:grpSpPr>
      <p:sp>
        <p:nvSpPr>
          <p:cNvPr id="263" name="Google Shape;263;p33"/>
          <p:cNvSpPr/>
          <p:nvPr/>
        </p:nvSpPr>
        <p:spPr>
          <a:xfrm>
            <a:off x="0" y="0"/>
            <a:ext cx="12188952" cy="6858000"/>
          </a:xfrm>
          <a:prstGeom prst="rect">
            <a:avLst/>
          </a:prstGeom>
          <a:solidFill>
            <a:srgbClr val="4141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4" name="Google Shape;264;p33"/>
          <p:cNvSpPr/>
          <p:nvPr/>
        </p:nvSpPr>
        <p:spPr>
          <a:xfrm>
            <a:off x="321564" y="4782312"/>
            <a:ext cx="11548872" cy="1755648"/>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5" name="Google Shape;265;p33"/>
          <p:cNvSpPr txBox="1"/>
          <p:nvPr>
            <p:ph type="title"/>
          </p:nvPr>
        </p:nvSpPr>
        <p:spPr>
          <a:xfrm>
            <a:off x="321563" y="5010912"/>
            <a:ext cx="3738369" cy="134416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400"/>
              <a:buFont typeface="Calibri"/>
              <a:buNone/>
            </a:pPr>
            <a:r>
              <a:rPr lang="en-US" sz="3400">
                <a:solidFill>
                  <a:schemeClr val="dk1"/>
                </a:solidFill>
              </a:rPr>
              <a:t>¡¡¡¡LA SOLUCIÓN!!!!</a:t>
            </a:r>
            <a:endParaRPr/>
          </a:p>
        </p:txBody>
      </p:sp>
      <p:pic>
        <p:nvPicPr>
          <p:cNvPr id="266" name="Google Shape;266;p33"/>
          <p:cNvPicPr preferRelativeResize="0"/>
          <p:nvPr>
            <p:ph idx="2" type="body"/>
          </p:nvPr>
        </p:nvPicPr>
        <p:blipFill rotWithShape="1">
          <a:blip r:embed="rId3">
            <a:alphaModFix/>
          </a:blip>
          <a:srcRect b="0" l="0" r="0" t="0"/>
          <a:stretch/>
        </p:blipFill>
        <p:spPr>
          <a:xfrm>
            <a:off x="1387177" y="424328"/>
            <a:ext cx="3705695" cy="3973936"/>
          </a:xfrm>
          <a:prstGeom prst="rect">
            <a:avLst/>
          </a:prstGeom>
          <a:noFill/>
          <a:ln>
            <a:noFill/>
          </a:ln>
        </p:spPr>
      </p:pic>
      <p:pic>
        <p:nvPicPr>
          <p:cNvPr id="267" name="Google Shape;267;p33"/>
          <p:cNvPicPr preferRelativeResize="0"/>
          <p:nvPr>
            <p:ph idx="4" type="body"/>
          </p:nvPr>
        </p:nvPicPr>
        <p:blipFill rotWithShape="1">
          <a:blip r:embed="rId4">
            <a:alphaModFix/>
          </a:blip>
          <a:srcRect b="0" l="0" r="0" t="0"/>
          <a:stretch/>
        </p:blipFill>
        <p:spPr>
          <a:xfrm>
            <a:off x="6345935" y="456766"/>
            <a:ext cx="5212080" cy="3909060"/>
          </a:xfrm>
          <a:prstGeom prst="rect">
            <a:avLst/>
          </a:prstGeom>
          <a:noFill/>
          <a:ln>
            <a:noFill/>
          </a:ln>
        </p:spPr>
      </p:pic>
      <p:cxnSp>
        <p:nvCxnSpPr>
          <p:cNvPr id="268" name="Google Shape;268;p33"/>
          <p:cNvCxnSpPr/>
          <p:nvPr/>
        </p:nvCxnSpPr>
        <p:spPr>
          <a:xfrm rot="10800000">
            <a:off x="4059936" y="5239512"/>
            <a:ext cx="0" cy="914400"/>
          </a:xfrm>
          <a:prstGeom prst="straightConnector1">
            <a:avLst/>
          </a:prstGeom>
          <a:noFill/>
          <a:ln cap="flat" cmpd="sng" w="19050">
            <a:solidFill>
              <a:schemeClr val="dk1">
                <a:alpha val="69803"/>
              </a:schemeClr>
            </a:solidFill>
            <a:prstDash val="solid"/>
            <a:miter lim="800000"/>
            <a:headEnd len="sm" w="sm" type="none"/>
            <a:tailEnd len="sm" w="sm" type="none"/>
          </a:ln>
        </p:spPr>
      </p:cxnSp>
      <p:sp>
        <p:nvSpPr>
          <p:cNvPr id="269" name="Google Shape;269;p33"/>
          <p:cNvSpPr txBox="1"/>
          <p:nvPr>
            <p:ph idx="3" type="body"/>
          </p:nvPr>
        </p:nvSpPr>
        <p:spPr>
          <a:xfrm>
            <a:off x="4379976" y="5010912"/>
            <a:ext cx="6976872" cy="134416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en-US" sz="2000">
                <a:solidFill>
                  <a:schemeClr val="dk1"/>
                </a:solidFill>
              </a:rPr>
              <a:t>Te inivitamos a que realices búsquedas de información sobre las </a:t>
            </a:r>
            <a:r>
              <a:rPr lang="en-US" sz="2000">
                <a:solidFill>
                  <a:schemeClr val="dk1"/>
                </a:solidFill>
              </a:rPr>
              <a:t> características del plato del buen comer y la jarra del buen beber</a:t>
            </a:r>
            <a:endParaRPr sz="2000">
              <a:solidFill>
                <a:schemeClr val="dk1"/>
              </a:solidFill>
            </a:endParaRPr>
          </a:p>
        </p:txBody>
      </p:sp>
      <p:sp>
        <p:nvSpPr>
          <p:cNvPr id="270" name="Google Shape;270;p33"/>
          <p:cNvSpPr txBox="1"/>
          <p:nvPr/>
        </p:nvSpPr>
        <p:spPr>
          <a:xfrm>
            <a:off x="9071437" y="4165771"/>
            <a:ext cx="2486578"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chemeClr val="hlink"/>
                </a:solidFill>
                <a:latin typeface="Calibri"/>
                <a:ea typeface="Calibri"/>
                <a:cs typeface="Calibri"/>
                <a:sym typeface="Calibri"/>
                <a:hlinkClick r:id="rId5"/>
              </a:rPr>
              <a:t>Esta foto</a:t>
            </a:r>
            <a:r>
              <a:rPr b="0" i="0" lang="en-US" sz="700" u="none" cap="none" strike="noStrike">
                <a:solidFill>
                  <a:srgbClr val="FFFFFF"/>
                </a:solidFill>
                <a:latin typeface="Calibri"/>
                <a:ea typeface="Calibri"/>
                <a:cs typeface="Calibri"/>
                <a:sym typeface="Calibri"/>
              </a:rPr>
              <a:t> de Autor desconocido está bajo licencia </a:t>
            </a:r>
            <a:r>
              <a:rPr b="0" i="0" lang="en-US" sz="700" u="sng" cap="none" strike="noStrike">
                <a:solidFill>
                  <a:schemeClr val="hlink"/>
                </a:solidFill>
                <a:latin typeface="Calibri"/>
                <a:ea typeface="Calibri"/>
                <a:cs typeface="Calibri"/>
                <a:sym typeface="Calibri"/>
                <a:hlinkClick r:id="rId6"/>
              </a:rPr>
              <a:t>CC BY-NC-ND</a:t>
            </a:r>
            <a:endParaRPr b="0" i="0" sz="700" u="none" cap="none" strike="noStrike">
              <a:solidFill>
                <a:srgbClr val="FFFFFF"/>
              </a:solidFill>
              <a:latin typeface="Calibri"/>
              <a:ea typeface="Calibri"/>
              <a:cs typeface="Calibri"/>
              <a:sym typeface="Calibri"/>
            </a:endParaRPr>
          </a:p>
        </p:txBody>
      </p:sp>
      <p:sp>
        <p:nvSpPr>
          <p:cNvPr id="271" name="Google Shape;271;p33"/>
          <p:cNvSpPr txBox="1"/>
          <p:nvPr/>
        </p:nvSpPr>
        <p:spPr>
          <a:xfrm>
            <a:off x="2758580" y="4198209"/>
            <a:ext cx="2334292"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chemeClr val="hlink"/>
                </a:solidFill>
                <a:latin typeface="Calibri"/>
                <a:ea typeface="Calibri"/>
                <a:cs typeface="Calibri"/>
                <a:sym typeface="Calibri"/>
                <a:hlinkClick r:id="rId7"/>
              </a:rPr>
              <a:t>Esta foto</a:t>
            </a:r>
            <a:r>
              <a:rPr b="0" i="0" lang="en-US" sz="700" u="none" cap="none" strike="noStrike">
                <a:solidFill>
                  <a:srgbClr val="FFFFFF"/>
                </a:solidFill>
                <a:latin typeface="Calibri"/>
                <a:ea typeface="Calibri"/>
                <a:cs typeface="Calibri"/>
                <a:sym typeface="Calibri"/>
              </a:rPr>
              <a:t> de Autor desconocido está bajo licencia </a:t>
            </a:r>
            <a:r>
              <a:rPr b="0" i="0" lang="en-US" sz="700" u="sng" cap="none" strike="noStrike">
                <a:solidFill>
                  <a:schemeClr val="hlink"/>
                </a:solidFill>
                <a:latin typeface="Calibri"/>
                <a:ea typeface="Calibri"/>
                <a:cs typeface="Calibri"/>
                <a:sym typeface="Calibri"/>
                <a:hlinkClick r:id="rId8"/>
              </a:rPr>
              <a:t>CC BY-SA</a:t>
            </a:r>
            <a:endParaRPr b="0" i="0" sz="700" u="none" cap="none" strike="noStrik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pic>
        <p:nvPicPr>
          <p:cNvPr id="124" name="Google Shape;124;p17"/>
          <p:cNvPicPr preferRelativeResize="0"/>
          <p:nvPr>
            <p:ph idx="1" type="body"/>
          </p:nvPr>
        </p:nvPicPr>
        <p:blipFill rotWithShape="1">
          <a:blip r:embed="rId3">
            <a:alphaModFix/>
          </a:blip>
          <a:srcRect b="0" l="0" r="0" t="15414"/>
          <a:stretch/>
        </p:blipFill>
        <p:spPr>
          <a:xfrm>
            <a:off x="-1" y="10"/>
            <a:ext cx="12192000" cy="6857990"/>
          </a:xfrm>
          <a:prstGeom prst="rect">
            <a:avLst/>
          </a:prstGeom>
          <a:noFill/>
          <a:ln>
            <a:noFill/>
          </a:ln>
        </p:spPr>
      </p:pic>
      <p:sp>
        <p:nvSpPr>
          <p:cNvPr id="125" name="Google Shape;125;p17"/>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26" name="Google Shape;126;p17"/>
          <p:cNvSpPr txBox="1"/>
          <p:nvPr>
            <p:ph type="title"/>
          </p:nvPr>
        </p:nvSpPr>
        <p:spPr>
          <a:xfrm>
            <a:off x="652692" y="1455489"/>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en-US" sz="3600"/>
              <a:t>Objetivos</a:t>
            </a:r>
            <a:endParaRPr sz="3600"/>
          </a:p>
        </p:txBody>
      </p:sp>
      <p:cxnSp>
        <p:nvCxnSpPr>
          <p:cNvPr id="127" name="Google Shape;127;p17"/>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128" name="Google Shape;128;p17"/>
          <p:cNvSpPr txBox="1"/>
          <p:nvPr/>
        </p:nvSpPr>
        <p:spPr>
          <a:xfrm>
            <a:off x="300050" y="3417575"/>
            <a:ext cx="5243400" cy="3076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US" sz="2000" u="none" cap="none" strike="noStrike">
                <a:solidFill>
                  <a:schemeClr val="dk1"/>
                </a:solidFill>
                <a:latin typeface="Calibri"/>
                <a:ea typeface="Calibri"/>
                <a:cs typeface="Calibri"/>
                <a:sym typeface="Calibri"/>
              </a:rPr>
              <a:t>Estimadas alumnas y estimados alumnos:</a:t>
            </a:r>
            <a:endParaRPr/>
          </a:p>
          <a:p>
            <a:pPr indent="0" lvl="0" marL="0" marR="0" rtl="0" algn="l">
              <a:lnSpc>
                <a:spcPct val="90000"/>
              </a:lnSpc>
              <a:spcBef>
                <a:spcPts val="600"/>
              </a:spcBef>
              <a:spcAft>
                <a:spcPts val="0"/>
              </a:spcAft>
              <a:buNone/>
            </a:pPr>
            <a:r>
              <a:rPr lang="en-US" sz="2000">
                <a:solidFill>
                  <a:schemeClr val="dk1"/>
                </a:solidFill>
                <a:latin typeface="Calibri"/>
                <a:ea typeface="Calibri"/>
                <a:cs typeface="Calibri"/>
                <a:sym typeface="Calibri"/>
              </a:rPr>
              <a:t>Al terminar el recorrido por este tema:</a:t>
            </a:r>
            <a:endParaRPr b="0" i="0" sz="2000" u="none" cap="none" strike="noStrike">
              <a:solidFill>
                <a:schemeClr val="dk1"/>
              </a:solidFill>
              <a:latin typeface="Calibri"/>
              <a:ea typeface="Calibri"/>
              <a:cs typeface="Calibri"/>
              <a:sym typeface="Calibri"/>
            </a:endParaRPr>
          </a:p>
          <a:p>
            <a:pPr indent="-228600" lvl="0" marL="342900" marR="0" rtl="0" algn="l">
              <a:lnSpc>
                <a:spcPct val="90000"/>
              </a:lnSpc>
              <a:spcBef>
                <a:spcPts val="6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Conocerás y reflexionarás sobre algunas problemáticas vinculadas con la alimentación e hidratación que ocurren en México.</a:t>
            </a:r>
            <a:endParaRPr/>
          </a:p>
          <a:p>
            <a:pPr indent="-228600" lvl="0" marL="342900" marR="0" rtl="0" algn="l">
              <a:lnSpc>
                <a:spcPct val="90000"/>
              </a:lnSpc>
              <a:spcBef>
                <a:spcPts val="6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Conocerás las características del plato del buen comer y la jarra del buen beber.</a:t>
            </a:r>
            <a:endParaRPr/>
          </a:p>
          <a:p>
            <a:pPr indent="-228600" lvl="0" marL="342900" marR="0" rtl="0" algn="l">
              <a:lnSpc>
                <a:spcPct val="90000"/>
              </a:lnSpc>
              <a:spcBef>
                <a:spcPts val="6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Reflexionarás sobre la vinculación entre la alimentación y las políticas gubernamentales.</a:t>
            </a:r>
            <a:endParaRPr/>
          </a:p>
        </p:txBody>
      </p:sp>
      <p:sp>
        <p:nvSpPr>
          <p:cNvPr id="129" name="Google Shape;129;p17"/>
          <p:cNvSpPr txBox="1"/>
          <p:nvPr/>
        </p:nvSpPr>
        <p:spPr>
          <a:xfrm>
            <a:off x="9705422" y="6657945"/>
            <a:ext cx="2486578"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chemeClr val="hlink"/>
                </a:solidFill>
                <a:latin typeface="Calibri"/>
                <a:ea typeface="Calibri"/>
                <a:cs typeface="Calibri"/>
                <a:sym typeface="Calibri"/>
                <a:hlinkClick r:id="rId4"/>
              </a:rPr>
              <a:t>Esta foto</a:t>
            </a:r>
            <a:r>
              <a:rPr b="0" i="0" lang="en-US" sz="700" u="none" cap="none" strike="noStrike">
                <a:solidFill>
                  <a:srgbClr val="FFFFFF"/>
                </a:solidFill>
                <a:latin typeface="Calibri"/>
                <a:ea typeface="Calibri"/>
                <a:cs typeface="Calibri"/>
                <a:sym typeface="Calibri"/>
              </a:rPr>
              <a:t> de Autor desconocido está bajo licencia </a:t>
            </a:r>
            <a:r>
              <a:rPr b="0" i="0" lang="en-US" sz="700" u="sng" cap="none" strike="noStrike">
                <a:solidFill>
                  <a:schemeClr val="hlink"/>
                </a:solidFill>
                <a:latin typeface="Calibri"/>
                <a:ea typeface="Calibri"/>
                <a:cs typeface="Calibri"/>
                <a:sym typeface="Calibri"/>
                <a:hlinkClick r:id="rId5"/>
              </a:rPr>
              <a:t>CC BY-NC-ND</a:t>
            </a:r>
            <a:endParaRPr b="0" i="0" sz="7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18"/>
          <p:cNvSpPr/>
          <p:nvPr/>
        </p:nvSpPr>
        <p:spPr>
          <a:xfrm>
            <a:off x="-305" y="0"/>
            <a:ext cx="6271569"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6" name="Google Shape;136;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7" name="Google Shape;137;p18"/>
          <p:cNvSpPr txBox="1"/>
          <p:nvPr>
            <p:ph type="title"/>
          </p:nvPr>
        </p:nvSpPr>
        <p:spPr>
          <a:xfrm>
            <a:off x="6585882" y="3143250"/>
            <a:ext cx="4805996" cy="252603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0000"/>
              </a:buClr>
              <a:buSzPts val="4400"/>
              <a:buFont typeface="Calibri"/>
              <a:buNone/>
            </a:pPr>
            <a:r>
              <a:rPr b="1" lang="en-US">
                <a:solidFill>
                  <a:srgbClr val="000000"/>
                </a:solidFill>
              </a:rPr>
              <a:t>PROBLEMÁTICAS DE ALIMENTACIÓN E HIDRATACIÓN EN MÉXICO</a:t>
            </a:r>
            <a:endParaRPr/>
          </a:p>
        </p:txBody>
      </p:sp>
      <p:sp>
        <p:nvSpPr>
          <p:cNvPr id="138" name="Google Shape;138;p18"/>
          <p:cNvSpPr/>
          <p:nvPr/>
        </p:nvSpPr>
        <p:spPr>
          <a:xfrm>
            <a:off x="1" y="590635"/>
            <a:ext cx="5478085" cy="6276841"/>
          </a:xfrm>
          <a:custGeom>
            <a:rect b="b" l="l" r="r" t="t"/>
            <a:pathLst>
              <a:path extrusionOk="0" h="6276841" w="5478085">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9" name="Google Shape;139;p18"/>
          <p:cNvPicPr preferRelativeResize="0"/>
          <p:nvPr>
            <p:ph idx="2" type="body"/>
          </p:nvPr>
        </p:nvPicPr>
        <p:blipFill rotWithShape="1">
          <a:blip r:embed="rId4">
            <a:alphaModFix/>
          </a:blip>
          <a:srcRect b="0" l="16042" r="19115" t="0"/>
          <a:stretch/>
        </p:blipFill>
        <p:spPr>
          <a:xfrm>
            <a:off x="1" y="770037"/>
            <a:ext cx="5298683" cy="6097438"/>
          </a:xfrm>
          <a:prstGeom prst="rect">
            <a:avLst/>
          </a:prstGeom>
          <a:noFill/>
          <a:ln>
            <a:noFill/>
          </a:ln>
        </p:spPr>
      </p:pic>
      <p:sp>
        <p:nvSpPr>
          <p:cNvPr id="140" name="Google Shape;140;p18"/>
          <p:cNvSpPr txBox="1"/>
          <p:nvPr/>
        </p:nvSpPr>
        <p:spPr>
          <a:xfrm>
            <a:off x="9724658" y="6657945"/>
            <a:ext cx="2467342"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chemeClr val="hlink"/>
                </a:solidFill>
                <a:latin typeface="Calibri"/>
                <a:ea typeface="Calibri"/>
                <a:cs typeface="Calibri"/>
                <a:sym typeface="Calibri"/>
                <a:hlinkClick r:id="rId5"/>
              </a:rPr>
              <a:t>Esta foto</a:t>
            </a:r>
            <a:r>
              <a:rPr b="0" i="0" lang="en-US" sz="700" u="none" cap="none" strike="noStrike">
                <a:solidFill>
                  <a:srgbClr val="FFFFFF"/>
                </a:solidFill>
                <a:latin typeface="Calibri"/>
                <a:ea typeface="Calibri"/>
                <a:cs typeface="Calibri"/>
                <a:sym typeface="Calibri"/>
              </a:rPr>
              <a:t> de Autor desconocido está bajo licencia </a:t>
            </a:r>
            <a:r>
              <a:rPr b="0" i="0" lang="en-US" sz="700" u="sng" cap="none" strike="noStrike">
                <a:solidFill>
                  <a:schemeClr val="hlink"/>
                </a:solidFill>
                <a:latin typeface="Calibri"/>
                <a:ea typeface="Calibri"/>
                <a:cs typeface="Calibri"/>
                <a:sym typeface="Calibri"/>
                <a:hlinkClick r:id="rId6"/>
              </a:rPr>
              <a:t>CC BY-SA-NC</a:t>
            </a:r>
            <a:endParaRPr b="0" i="0" sz="700" u="none" cap="none" strike="noStrik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4" name="Shape 144"/>
        <p:cNvGrpSpPr/>
        <p:nvPr/>
      </p:nvGrpSpPr>
      <p:grpSpPr>
        <a:xfrm>
          <a:off x="0" y="0"/>
          <a:ext cx="0" cy="0"/>
          <a:chOff x="0" y="0"/>
          <a:chExt cx="0" cy="0"/>
        </a:xfrm>
      </p:grpSpPr>
      <p:sp>
        <p:nvSpPr>
          <p:cNvPr id="145" name="Google Shape;145;p19"/>
          <p:cNvSpPr/>
          <p:nvPr/>
        </p:nvSpPr>
        <p:spPr>
          <a:xfrm>
            <a:off x="0" y="0"/>
            <a:ext cx="12192000" cy="6858000"/>
          </a:xfrm>
          <a:prstGeom prst="rect">
            <a:avLst/>
          </a:prstGeom>
          <a:solidFill>
            <a:srgbClr val="3F4B5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6" name="Google Shape;146;p19"/>
          <p:cNvSpPr txBox="1"/>
          <p:nvPr>
            <p:ph type="title"/>
          </p:nvPr>
        </p:nvSpPr>
        <p:spPr>
          <a:xfrm>
            <a:off x="9093496" y="618681"/>
            <a:ext cx="2613872" cy="479456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Calibri"/>
              <a:buNone/>
            </a:pPr>
            <a:r>
              <a:rPr b="1" lang="en-US" sz="3600">
                <a:solidFill>
                  <a:srgbClr val="FFFFFF"/>
                </a:solidFill>
              </a:rPr>
              <a:t>OBESIDAD EN ADULTOS Y OBESIDAD INFANTIL</a:t>
            </a:r>
            <a:endParaRPr/>
          </a:p>
        </p:txBody>
      </p:sp>
      <p:sp>
        <p:nvSpPr>
          <p:cNvPr id="147" name="Google Shape;147;p19"/>
          <p:cNvSpPr/>
          <p:nvPr/>
        </p:nvSpPr>
        <p:spPr>
          <a:xfrm>
            <a:off x="493354" y="484632"/>
            <a:ext cx="8129016" cy="5724144"/>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8" name="Google Shape;148;p19"/>
          <p:cNvPicPr preferRelativeResize="0"/>
          <p:nvPr>
            <p:ph idx="2" type="body"/>
          </p:nvPr>
        </p:nvPicPr>
        <p:blipFill rotWithShape="1">
          <a:blip r:embed="rId3">
            <a:alphaModFix/>
          </a:blip>
          <a:srcRect b="2717" l="0" r="0" t="0"/>
          <a:stretch/>
        </p:blipFill>
        <p:spPr>
          <a:xfrm>
            <a:off x="976251" y="942538"/>
            <a:ext cx="7163222" cy="4808332"/>
          </a:xfrm>
          <a:prstGeom prst="rect">
            <a:avLst/>
          </a:prstGeom>
          <a:noFill/>
          <a:ln>
            <a:noFill/>
          </a:ln>
        </p:spPr>
      </p:pic>
      <p:sp>
        <p:nvSpPr>
          <p:cNvPr id="149" name="Google Shape;149;p19"/>
          <p:cNvSpPr txBox="1"/>
          <p:nvPr/>
        </p:nvSpPr>
        <p:spPr>
          <a:xfrm>
            <a:off x="5672131" y="5550815"/>
            <a:ext cx="2467342"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chemeClr val="hlink"/>
                </a:solidFill>
                <a:latin typeface="Calibri"/>
                <a:ea typeface="Calibri"/>
                <a:cs typeface="Calibri"/>
                <a:sym typeface="Calibri"/>
                <a:hlinkClick r:id="rId4"/>
              </a:rPr>
              <a:t>Esta foto</a:t>
            </a:r>
            <a:r>
              <a:rPr b="0" i="0" lang="en-US" sz="700" u="none" cap="none" strike="noStrike">
                <a:solidFill>
                  <a:srgbClr val="FFFFFF"/>
                </a:solidFill>
                <a:latin typeface="Calibri"/>
                <a:ea typeface="Calibri"/>
                <a:cs typeface="Calibri"/>
                <a:sym typeface="Calibri"/>
              </a:rPr>
              <a:t> de Autor desconocido está bajo licencia </a:t>
            </a:r>
            <a:r>
              <a:rPr b="0" i="0" lang="en-US" sz="700" u="sng" cap="none" strike="noStrike">
                <a:solidFill>
                  <a:schemeClr val="hlink"/>
                </a:solidFill>
                <a:latin typeface="Calibri"/>
                <a:ea typeface="Calibri"/>
                <a:cs typeface="Calibri"/>
                <a:sym typeface="Calibri"/>
                <a:hlinkClick r:id="rId5"/>
              </a:rPr>
              <a:t>CC BY-SA-NC</a:t>
            </a:r>
            <a:endParaRPr b="0" i="0" sz="700" u="none" cap="none" strike="noStrik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p20"/>
          <p:cNvSpPr/>
          <p:nvPr/>
        </p:nvSpPr>
        <p:spPr>
          <a:xfrm>
            <a:off x="0" y="0"/>
            <a:ext cx="12192000" cy="6858000"/>
          </a:xfrm>
          <a:prstGeom prst="rect">
            <a:avLst/>
          </a:prstGeom>
          <a:solidFill>
            <a:srgbClr val="6C53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5" name="Google Shape;155;p20"/>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6" name="Google Shape;156;p20" title="Obesidad Infantil en México">
            <a:hlinkClick r:id="rId3"/>
          </p:cNvPr>
          <p:cNvPicPr preferRelativeResize="0"/>
          <p:nvPr/>
        </p:nvPicPr>
        <p:blipFill>
          <a:blip r:embed="rId4">
            <a:alphaModFix/>
          </a:blip>
          <a:stretch>
            <a:fillRect/>
          </a:stretch>
        </p:blipFill>
        <p:spPr>
          <a:xfrm>
            <a:off x="2450350" y="703725"/>
            <a:ext cx="7291300" cy="5468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pic>
        <p:nvPicPr>
          <p:cNvPr id="161" name="Google Shape;161;p21"/>
          <p:cNvPicPr preferRelativeResize="0"/>
          <p:nvPr>
            <p:ph idx="2" type="body"/>
          </p:nvPr>
        </p:nvPicPr>
        <p:blipFill rotWithShape="1">
          <a:blip r:embed="rId3">
            <a:alphaModFix/>
          </a:blip>
          <a:srcRect b="4873" l="0" r="0" t="10857"/>
          <a:stretch/>
        </p:blipFill>
        <p:spPr>
          <a:xfrm>
            <a:off x="20" y="10"/>
            <a:ext cx="12191980" cy="6857990"/>
          </a:xfrm>
          <a:prstGeom prst="rect">
            <a:avLst/>
          </a:prstGeom>
          <a:noFill/>
          <a:ln>
            <a:noFill/>
          </a:ln>
        </p:spPr>
      </p:pic>
      <p:sp>
        <p:nvSpPr>
          <p:cNvPr id="162" name="Google Shape;162;p21"/>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63" name="Google Shape;163;p21"/>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sz="4000"/>
              <a:t>MÉXICO: PARAÍSO PARA LAS INDUSTRIAS REFRESQUERAS</a:t>
            </a:r>
            <a:endParaRPr/>
          </a:p>
        </p:txBody>
      </p:sp>
      <p:cxnSp>
        <p:nvCxnSpPr>
          <p:cNvPr id="164" name="Google Shape;164;p21"/>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
        <p:nvSpPr>
          <p:cNvPr id="165" name="Google Shape;165;p21"/>
          <p:cNvSpPr txBox="1"/>
          <p:nvPr/>
        </p:nvSpPr>
        <p:spPr>
          <a:xfrm>
            <a:off x="9705422" y="6657945"/>
            <a:ext cx="2486578"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chemeClr val="hlink"/>
                </a:solidFill>
                <a:latin typeface="Calibri"/>
                <a:ea typeface="Calibri"/>
                <a:cs typeface="Calibri"/>
                <a:sym typeface="Calibri"/>
                <a:hlinkClick r:id="rId4"/>
              </a:rPr>
              <a:t>Esta foto</a:t>
            </a:r>
            <a:r>
              <a:rPr b="0" i="0" lang="en-US" sz="700" u="none" cap="none" strike="noStrike">
                <a:solidFill>
                  <a:srgbClr val="FFFFFF"/>
                </a:solidFill>
                <a:latin typeface="Calibri"/>
                <a:ea typeface="Calibri"/>
                <a:cs typeface="Calibri"/>
                <a:sym typeface="Calibri"/>
              </a:rPr>
              <a:t> de Autor desconocido está bajo licencia </a:t>
            </a:r>
            <a:r>
              <a:rPr b="0" i="0" lang="en-US" sz="700" u="sng" cap="none" strike="noStrike">
                <a:solidFill>
                  <a:schemeClr val="hlink"/>
                </a:solidFill>
                <a:latin typeface="Calibri"/>
                <a:ea typeface="Calibri"/>
                <a:cs typeface="Calibri"/>
                <a:sym typeface="Calibri"/>
                <a:hlinkClick r:id="rId5"/>
              </a:rPr>
              <a:t>CC BY-NC-ND</a:t>
            </a:r>
            <a:endParaRPr b="0" i="0" sz="700" u="none" cap="none" strike="noStrik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p22"/>
          <p:cNvSpPr/>
          <p:nvPr/>
        </p:nvSpPr>
        <p:spPr>
          <a:xfrm>
            <a:off x="-305" y="0"/>
            <a:ext cx="6271569"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71" name="Google Shape;171;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2" name="Google Shape;172;p22"/>
          <p:cNvSpPr txBox="1"/>
          <p:nvPr>
            <p:ph type="title"/>
          </p:nvPr>
        </p:nvSpPr>
        <p:spPr>
          <a:xfrm>
            <a:off x="6137652" y="590635"/>
            <a:ext cx="5478085" cy="135246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0000"/>
              </a:buClr>
              <a:buSzPts val="3000"/>
              <a:buFont typeface="Calibri"/>
              <a:buNone/>
            </a:pPr>
            <a:r>
              <a:rPr b="1" lang="en-US" sz="3000">
                <a:solidFill>
                  <a:srgbClr val="000000"/>
                </a:solidFill>
              </a:rPr>
              <a:t>EL CONSUMO DE REFRESCO EN MÉXICO: UNA SITUACIÓN MUY PREOCUPANTE</a:t>
            </a:r>
            <a:endParaRPr/>
          </a:p>
        </p:txBody>
      </p:sp>
      <p:sp>
        <p:nvSpPr>
          <p:cNvPr id="173" name="Google Shape;173;p22"/>
          <p:cNvSpPr/>
          <p:nvPr/>
        </p:nvSpPr>
        <p:spPr>
          <a:xfrm>
            <a:off x="1" y="590635"/>
            <a:ext cx="5478085" cy="6276841"/>
          </a:xfrm>
          <a:custGeom>
            <a:rect b="b" l="l" r="r" t="t"/>
            <a:pathLst>
              <a:path extrusionOk="0" h="6276841" w="5478085">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74" name="Google Shape;174;p22"/>
          <p:cNvPicPr preferRelativeResize="0"/>
          <p:nvPr>
            <p:ph idx="2" type="body"/>
          </p:nvPr>
        </p:nvPicPr>
        <p:blipFill rotWithShape="1">
          <a:blip r:embed="rId4">
            <a:alphaModFix/>
          </a:blip>
          <a:srcRect b="16967" l="0" r="-1" t="6219"/>
          <a:stretch/>
        </p:blipFill>
        <p:spPr>
          <a:xfrm>
            <a:off x="1" y="770037"/>
            <a:ext cx="5298683" cy="6097438"/>
          </a:xfrm>
          <a:prstGeom prst="rect">
            <a:avLst/>
          </a:prstGeom>
          <a:noFill/>
          <a:ln>
            <a:noFill/>
          </a:ln>
        </p:spPr>
      </p:pic>
      <p:sp>
        <p:nvSpPr>
          <p:cNvPr id="175" name="Google Shape;175;p22"/>
          <p:cNvSpPr txBox="1"/>
          <p:nvPr/>
        </p:nvSpPr>
        <p:spPr>
          <a:xfrm>
            <a:off x="9857707" y="6657945"/>
            <a:ext cx="2334293"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sng" cap="none" strike="noStrike">
                <a:solidFill>
                  <a:schemeClr val="hlink"/>
                </a:solidFill>
                <a:latin typeface="Calibri"/>
                <a:ea typeface="Calibri"/>
                <a:cs typeface="Calibri"/>
                <a:sym typeface="Calibri"/>
                <a:hlinkClick r:id="rId5"/>
              </a:rPr>
              <a:t>Esta foto</a:t>
            </a:r>
            <a:r>
              <a:rPr b="0" i="0" lang="en-US" sz="700" u="none" cap="none" strike="noStrike">
                <a:solidFill>
                  <a:srgbClr val="FFFFFF"/>
                </a:solidFill>
                <a:latin typeface="Calibri"/>
                <a:ea typeface="Calibri"/>
                <a:cs typeface="Calibri"/>
                <a:sym typeface="Calibri"/>
              </a:rPr>
              <a:t> de Autor desconocido está bajo licencia </a:t>
            </a:r>
            <a:r>
              <a:rPr b="0" i="0" lang="en-US" sz="700" u="sng" cap="none" strike="noStrike">
                <a:solidFill>
                  <a:schemeClr val="hlink"/>
                </a:solidFill>
                <a:latin typeface="Calibri"/>
                <a:ea typeface="Calibri"/>
                <a:cs typeface="Calibri"/>
                <a:sym typeface="Calibri"/>
                <a:hlinkClick r:id="rId6"/>
              </a:rPr>
              <a:t>CC BY-SA</a:t>
            </a:r>
            <a:endParaRPr b="0" i="0" sz="700" u="none" cap="none" strike="noStrike">
              <a:solidFill>
                <a:srgbClr val="FFFFFF"/>
              </a:solidFill>
              <a:latin typeface="Calibri"/>
              <a:ea typeface="Calibri"/>
              <a:cs typeface="Calibri"/>
              <a:sym typeface="Calibri"/>
            </a:endParaRPr>
          </a:p>
        </p:txBody>
      </p:sp>
      <p:graphicFrame>
        <p:nvGraphicFramePr>
          <p:cNvPr id="176" name="Google Shape;176;p22"/>
          <p:cNvGraphicFramePr/>
          <p:nvPr/>
        </p:nvGraphicFramePr>
        <p:xfrm>
          <a:off x="6542733" y="2230423"/>
          <a:ext cx="3000000" cy="3000000"/>
        </p:xfrm>
        <a:graphic>
          <a:graphicData uri="http://schemas.openxmlformats.org/drawingml/2006/table">
            <a:tbl>
              <a:tblPr bandRow="1" firstRow="1">
                <a:noFill/>
                <a:tableStyleId>{93E96092-C12B-47E5-9CFC-AB201075ED30}</a:tableStyleId>
              </a:tblPr>
              <a:tblGrid>
                <a:gridCol w="2536500"/>
                <a:gridCol w="2536500"/>
              </a:tblGrid>
              <a:tr h="370850">
                <a:tc>
                  <a:txBody>
                    <a:bodyPr/>
                    <a:lstStyle/>
                    <a:p>
                      <a:pPr indent="0" lvl="0" marL="0" marR="0" rtl="0" algn="ctr">
                        <a:spcBef>
                          <a:spcPts val="0"/>
                        </a:spcBef>
                        <a:spcAft>
                          <a:spcPts val="0"/>
                        </a:spcAft>
                        <a:buNone/>
                      </a:pPr>
                      <a:r>
                        <a:rPr b="1" lang="en-US" sz="2400" u="none" cap="none" strike="noStrike"/>
                        <a:t>REGIÓN, PAÍS O ESTADO DE LA REPÚBLICA</a:t>
                      </a:r>
                      <a:endParaRPr/>
                    </a:p>
                  </a:txBody>
                  <a:tcPr marT="45725" marB="45725" marR="91450" marL="91450"/>
                </a:tc>
                <a:tc>
                  <a:txBody>
                    <a:bodyPr/>
                    <a:lstStyle/>
                    <a:p>
                      <a:pPr indent="0" lvl="0" marL="0" marR="0" rtl="0" algn="ctr">
                        <a:spcBef>
                          <a:spcPts val="0"/>
                        </a:spcBef>
                        <a:spcAft>
                          <a:spcPts val="0"/>
                        </a:spcAft>
                        <a:buNone/>
                      </a:pPr>
                      <a:r>
                        <a:rPr b="1" lang="en-US" sz="2400" u="none" cap="none" strike="noStrike"/>
                        <a:t>CONSUMO EN LITROS ANUAL</a:t>
                      </a:r>
                      <a:endParaRPr/>
                    </a:p>
                  </a:txBody>
                  <a:tcPr marT="45725" marB="45725" marR="91450" marL="91450"/>
                </a:tc>
              </a:tr>
              <a:tr h="370850">
                <a:tc>
                  <a:txBody>
                    <a:bodyPr/>
                    <a:lstStyle/>
                    <a:p>
                      <a:pPr indent="0" lvl="0" marL="0" marR="0" rtl="0" algn="ctr">
                        <a:spcBef>
                          <a:spcPts val="0"/>
                        </a:spcBef>
                        <a:spcAft>
                          <a:spcPts val="0"/>
                        </a:spcAft>
                        <a:buNone/>
                      </a:pPr>
                      <a:r>
                        <a:rPr b="1" lang="en-US" sz="2400" u="none" cap="none" strike="noStrike"/>
                        <a:t>EN EL MUNDO</a:t>
                      </a:r>
                      <a:endParaRPr/>
                    </a:p>
                  </a:txBody>
                  <a:tcPr marT="45725" marB="45725" marR="91450" marL="91450"/>
                </a:tc>
                <a:tc>
                  <a:txBody>
                    <a:bodyPr/>
                    <a:lstStyle/>
                    <a:p>
                      <a:pPr indent="0" lvl="0" marL="0" marR="0" rtl="0" algn="ctr">
                        <a:spcBef>
                          <a:spcPts val="0"/>
                        </a:spcBef>
                        <a:spcAft>
                          <a:spcPts val="0"/>
                        </a:spcAft>
                        <a:buNone/>
                      </a:pPr>
                      <a:r>
                        <a:rPr b="1" lang="en-US" sz="2400" u="none" cap="none" strike="noStrike"/>
                        <a:t>25 LITROS</a:t>
                      </a:r>
                      <a:endParaRPr/>
                    </a:p>
                  </a:txBody>
                  <a:tcPr marT="45725" marB="45725" marR="91450" marL="91450"/>
                </a:tc>
              </a:tr>
              <a:tr h="370850">
                <a:tc>
                  <a:txBody>
                    <a:bodyPr/>
                    <a:lstStyle/>
                    <a:p>
                      <a:pPr indent="0" lvl="0" marL="0" marR="0" rtl="0" algn="ctr">
                        <a:spcBef>
                          <a:spcPts val="0"/>
                        </a:spcBef>
                        <a:spcAft>
                          <a:spcPts val="0"/>
                        </a:spcAft>
                        <a:buNone/>
                      </a:pPr>
                      <a:r>
                        <a:rPr b="1" lang="en-US" sz="2400" u="none" cap="none" strike="noStrike"/>
                        <a:t>EN ESTADOS UNIDOS</a:t>
                      </a:r>
                      <a:endParaRPr/>
                    </a:p>
                  </a:txBody>
                  <a:tcPr marT="45725" marB="45725" marR="91450" marL="91450"/>
                </a:tc>
                <a:tc>
                  <a:txBody>
                    <a:bodyPr/>
                    <a:lstStyle/>
                    <a:p>
                      <a:pPr indent="0" lvl="0" marL="0" marR="0" rtl="0" algn="ctr">
                        <a:spcBef>
                          <a:spcPts val="0"/>
                        </a:spcBef>
                        <a:spcAft>
                          <a:spcPts val="0"/>
                        </a:spcAft>
                        <a:buNone/>
                      </a:pPr>
                      <a:r>
                        <a:rPr b="1" lang="en-US" sz="2400" u="none" cap="none" strike="noStrike"/>
                        <a:t>100 LITROS</a:t>
                      </a:r>
                      <a:endParaRPr/>
                    </a:p>
                  </a:txBody>
                  <a:tcPr marT="45725" marB="45725" marR="91450" marL="91450"/>
                </a:tc>
              </a:tr>
              <a:tr h="370850">
                <a:tc>
                  <a:txBody>
                    <a:bodyPr/>
                    <a:lstStyle/>
                    <a:p>
                      <a:pPr indent="0" lvl="0" marL="0" marR="0" rtl="0" algn="ctr">
                        <a:spcBef>
                          <a:spcPts val="0"/>
                        </a:spcBef>
                        <a:spcAft>
                          <a:spcPts val="0"/>
                        </a:spcAft>
                        <a:buNone/>
                      </a:pPr>
                      <a:r>
                        <a:rPr b="1" lang="en-US" sz="2400" u="none" cap="none" strike="noStrike"/>
                        <a:t>EN MÉXICO</a:t>
                      </a:r>
                      <a:endParaRPr/>
                    </a:p>
                  </a:txBody>
                  <a:tcPr marT="45725" marB="45725" marR="91450" marL="91450"/>
                </a:tc>
                <a:tc>
                  <a:txBody>
                    <a:bodyPr/>
                    <a:lstStyle/>
                    <a:p>
                      <a:pPr indent="0" lvl="0" marL="0" marR="0" rtl="0" algn="ctr">
                        <a:spcBef>
                          <a:spcPts val="0"/>
                        </a:spcBef>
                        <a:spcAft>
                          <a:spcPts val="0"/>
                        </a:spcAft>
                        <a:buNone/>
                      </a:pPr>
                      <a:r>
                        <a:rPr b="1" lang="en-US" sz="2400" u="none" cap="none" strike="noStrike"/>
                        <a:t>150 LITROS</a:t>
                      </a:r>
                      <a:endParaRPr/>
                    </a:p>
                  </a:txBody>
                  <a:tcPr marT="45725" marB="45725" marR="91450" marL="91450"/>
                </a:tc>
              </a:tr>
              <a:tr h="370850">
                <a:tc>
                  <a:txBody>
                    <a:bodyPr/>
                    <a:lstStyle/>
                    <a:p>
                      <a:pPr indent="0" lvl="0" marL="0" marR="0" rtl="0" algn="ctr">
                        <a:spcBef>
                          <a:spcPts val="0"/>
                        </a:spcBef>
                        <a:spcAft>
                          <a:spcPts val="0"/>
                        </a:spcAft>
                        <a:buNone/>
                      </a:pPr>
                      <a:r>
                        <a:rPr b="1" lang="en-US" sz="2400" u="none" cap="none" strike="noStrike"/>
                        <a:t>EN CHIAPAS</a:t>
                      </a:r>
                      <a:endParaRPr/>
                    </a:p>
                  </a:txBody>
                  <a:tcPr marT="45725" marB="45725" marR="91450" marL="91450"/>
                </a:tc>
                <a:tc>
                  <a:txBody>
                    <a:bodyPr/>
                    <a:lstStyle/>
                    <a:p>
                      <a:pPr indent="0" lvl="0" marL="0" marR="0" rtl="0" algn="ctr">
                        <a:spcBef>
                          <a:spcPts val="0"/>
                        </a:spcBef>
                        <a:spcAft>
                          <a:spcPts val="0"/>
                        </a:spcAft>
                        <a:buNone/>
                      </a:pPr>
                      <a:r>
                        <a:rPr b="1" lang="en-US" sz="2400" u="none" cap="none" strike="noStrike"/>
                        <a:t>821 LITROS</a:t>
                      </a:r>
                      <a:endParaRPr/>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23"/>
          <p:cNvSpPr txBox="1"/>
          <p:nvPr>
            <p:ph type="title"/>
          </p:nvPr>
        </p:nvSpPr>
        <p:spPr>
          <a:xfrm>
            <a:off x="838200" y="365125"/>
            <a:ext cx="7842600" cy="994500"/>
          </a:xfrm>
          <a:prstGeom prst="rect">
            <a:avLst/>
          </a:prstGeom>
          <a:solidFill>
            <a:srgbClr val="CC4125"/>
          </a:solidFill>
        </p:spPr>
        <p:txBody>
          <a:bodyPr anchorCtr="0" anchor="ctr" bIns="45700" lIns="91425" spcFirstLastPara="1" rIns="91425" wrap="square" tIns="45700">
            <a:normAutofit/>
          </a:bodyPr>
          <a:lstStyle/>
          <a:p>
            <a:pPr indent="0" lvl="0" marL="0" rtl="0" algn="l">
              <a:spcBef>
                <a:spcPts val="0"/>
              </a:spcBef>
              <a:spcAft>
                <a:spcPts val="0"/>
              </a:spcAft>
              <a:buNone/>
            </a:pPr>
            <a:r>
              <a:rPr lang="en-US"/>
              <a:t>MOMENTO PARA REFLEXIONAR</a:t>
            </a:r>
            <a:endParaRPr/>
          </a:p>
        </p:txBody>
      </p:sp>
      <p:sp>
        <p:nvSpPr>
          <p:cNvPr id="183" name="Google Shape;183;p23"/>
          <p:cNvSpPr txBox="1"/>
          <p:nvPr>
            <p:ph idx="1" type="body"/>
          </p:nvPr>
        </p:nvSpPr>
        <p:spPr>
          <a:xfrm>
            <a:off x="6036225" y="2823875"/>
            <a:ext cx="5736000" cy="3621900"/>
          </a:xfrm>
          <a:prstGeom prst="rect">
            <a:avLst/>
          </a:prstGeom>
          <a:solidFill>
            <a:srgbClr val="DD7E6B"/>
          </a:solidFill>
        </p:spPr>
        <p:txBody>
          <a:bodyPr anchorCtr="0" anchor="t" bIns="45700" lIns="91425" spcFirstLastPara="1" rIns="91425" wrap="square" tIns="45700">
            <a:normAutofit fontScale="85000" lnSpcReduction="20000"/>
          </a:bodyPr>
          <a:lstStyle/>
          <a:p>
            <a:pPr indent="0" lvl="0" marL="0" rtl="0" algn="l">
              <a:spcBef>
                <a:spcPts val="1000"/>
              </a:spcBef>
              <a:spcAft>
                <a:spcPts val="0"/>
              </a:spcAft>
              <a:buNone/>
            </a:pPr>
            <a:r>
              <a:rPr lang="en-US"/>
              <a:t>¿Con qué frecuencia consumo refresco? (Diario, dos veces por semana, tres veces por semana, etc.)</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¿Qué cantidad de refresco consumo a la semana?</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¿Qué cantidad de agua simple consumo a la semana?</a:t>
            </a:r>
            <a:endParaRPr/>
          </a:p>
          <a:p>
            <a:pPr indent="0" lvl="0" marL="0" rtl="0" algn="l">
              <a:spcBef>
                <a:spcPts val="1000"/>
              </a:spcBef>
              <a:spcAft>
                <a:spcPts val="0"/>
              </a:spcAft>
              <a:buNone/>
            </a:pPr>
            <a:r>
              <a:rPr lang="en-US"/>
              <a:t>Si tienes oportunidad intercambia puntos de vista con tus compañeros y profesor.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24"/>
          <p:cNvSpPr/>
          <p:nvPr/>
        </p:nvSpPr>
        <p:spPr>
          <a:xfrm>
            <a:off x="0" y="0"/>
            <a:ext cx="12192000" cy="6858000"/>
          </a:xfrm>
          <a:prstGeom prst="rect">
            <a:avLst/>
          </a:prstGeom>
          <a:solidFill>
            <a:srgbClr val="3B2F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9" name="Google Shape;189;p24"/>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Una familia mexicana destina 10% de sus ingresos totales a la compra de estas bebidas." id="190" name="Google Shape;190;p24" title="México, primer consumidor de refrescos en el mundo - Gaceta UNAM">
            <a:hlinkClick r:id="rId3"/>
          </p:cNvPr>
          <p:cNvPicPr preferRelativeResize="0"/>
          <p:nvPr/>
        </p:nvPicPr>
        <p:blipFill>
          <a:blip r:embed="rId4">
            <a:alphaModFix/>
          </a:blip>
          <a:stretch>
            <a:fillRect/>
          </a:stretch>
        </p:blipFill>
        <p:spPr>
          <a:xfrm>
            <a:off x="2547475" y="767612"/>
            <a:ext cx="7097050" cy="5322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