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Arial Narrow" panose="020B0606020202030204" pitchFamily="3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hUpzDEJzkVF4GYv/k6JPZ1IC7L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56ACAB-7227-4FF3-A05C-7F74BA58CD34}">
  <a:tblStyle styleId="{5156ACAB-7227-4FF3-A05C-7F74BA58CD3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C1ECDF3-FF4E-4AE9-A6B3-28861E9E9504}"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6652" autoAdjust="0"/>
  </p:normalViewPr>
  <p:slideViewPr>
    <p:cSldViewPr snapToGrid="0">
      <p:cViewPr>
        <p:scale>
          <a:sx n="100" d="100"/>
          <a:sy n="100" d="100"/>
        </p:scale>
        <p:origin x="1002"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5" name="Google Shape;9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951692a3e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951692a3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951692a3ee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951692a3e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960909d0ce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960909d0c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95a57be29b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95a57be29b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7"/>
        <p:cNvGrpSpPr/>
        <p:nvPr/>
      </p:nvGrpSpPr>
      <p:grpSpPr>
        <a:xfrm>
          <a:off x="0" y="0"/>
          <a:ext cx="0" cy="0"/>
          <a:chOff x="0" y="0"/>
          <a:chExt cx="0" cy="0"/>
        </a:xfrm>
      </p:grpSpPr>
      <p:sp>
        <p:nvSpPr>
          <p:cNvPr id="18" name="Google Shape;1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p:cNvGrpSpPr/>
        <p:nvPr/>
      </p:nvGrpSpPr>
      <p:grpSpPr>
        <a:xfrm>
          <a:off x="0" y="0"/>
          <a:ext cx="0" cy="0"/>
          <a:chOff x="0" y="0"/>
          <a:chExt cx="0" cy="0"/>
        </a:xfrm>
      </p:grpSpPr>
      <p:sp>
        <p:nvSpPr>
          <p:cNvPr id="90" name="Rectangle 89">
            <a:extLst>
              <a:ext uri="{FF2B5EF4-FFF2-40B4-BE49-F238E27FC236}">
                <a16:creationId xmlns:a16="http://schemas.microsoft.com/office/drawing/2014/main" id="{3677BAFB-3BD3-41BB-9107-FAE224AE2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a:extLst>
              <a:ext uri="{FF2B5EF4-FFF2-40B4-BE49-F238E27FC236}">
                <a16:creationId xmlns:a16="http://schemas.microsoft.com/office/drawing/2014/main" id="{E6823A9B-C188-42D4-847C-3AD928DB1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2784" y="253140"/>
            <a:ext cx="6184555" cy="618455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34B557F3-1A0C-4749-A6DB-EAC082DF3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4848" y="253140"/>
            <a:ext cx="6184555" cy="618455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96" name="Oval 95">
            <a:extLst>
              <a:ext uri="{FF2B5EF4-FFF2-40B4-BE49-F238E27FC236}">
                <a16:creationId xmlns:a16="http://schemas.microsoft.com/office/drawing/2014/main" id="{55D55AA6-3751-494F-868A-DCEDC5CE8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3723" y="136525"/>
            <a:ext cx="6184555" cy="6184555"/>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Google Shape;84;p1"/>
          <p:cNvSpPr txBox="1">
            <a:spLocks noGrp="1"/>
          </p:cNvSpPr>
          <p:nvPr>
            <p:ph type="ctrTitle"/>
          </p:nvPr>
        </p:nvSpPr>
        <p:spPr>
          <a:xfrm>
            <a:off x="3581400" y="965580"/>
            <a:ext cx="5204489" cy="316059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000"/>
              <a:buFont typeface="Calibri"/>
              <a:buNone/>
            </a:pPr>
            <a:r>
              <a:rPr lang="es-ES" sz="4200" b="1">
                <a:solidFill>
                  <a:schemeClr val="bg1"/>
                </a:solidFill>
              </a:rPr>
              <a:t>MICROSCOPIO ELECTRÓNICO DE BARRIDO DE EMISION DE CAMPO Y OTROS TIPOS DE MEB´S</a:t>
            </a:r>
          </a:p>
        </p:txBody>
      </p:sp>
      <p:sp>
        <p:nvSpPr>
          <p:cNvPr id="85" name="Google Shape;85;p1"/>
          <p:cNvSpPr txBox="1">
            <a:spLocks noGrp="1"/>
          </p:cNvSpPr>
          <p:nvPr>
            <p:ph type="subTitle" idx="1"/>
          </p:nvPr>
        </p:nvSpPr>
        <p:spPr>
          <a:xfrm>
            <a:off x="3820817" y="4409960"/>
            <a:ext cx="4508641" cy="1116414"/>
          </a:xfrm>
          <a:prstGeom prst="rect">
            <a:avLst/>
          </a:prstGeom>
        </p:spPr>
        <p:txBody>
          <a:bodyPr spcFirstLastPara="1" lIns="91425" tIns="45700" rIns="91425" bIns="45700" anchorCtr="0">
            <a:normAutofit/>
          </a:bodyPr>
          <a:lstStyle/>
          <a:p>
            <a:pPr marL="0" lvl="0" indent="0" rtl="0">
              <a:spcBef>
                <a:spcPts val="0"/>
              </a:spcBef>
              <a:spcAft>
                <a:spcPts val="600"/>
              </a:spcAft>
              <a:buClr>
                <a:schemeClr val="dk1"/>
              </a:buClr>
              <a:buSzPts val="2400"/>
              <a:buNone/>
            </a:pPr>
            <a:r>
              <a:rPr lang="es-ES" sz="1900" b="1">
                <a:solidFill>
                  <a:schemeClr val="bg1"/>
                </a:solidFill>
              </a:rPr>
              <a:t>Objetivo de aprendizaje</a:t>
            </a:r>
            <a:r>
              <a:rPr lang="es-ES" sz="1900">
                <a:solidFill>
                  <a:schemeClr val="bg1"/>
                </a:solidFill>
              </a:rPr>
              <a:t>. Que el estudiante distinga las principales diferencias entre un MEB convencional y otros tipos de MEB´s</a:t>
            </a:r>
          </a:p>
        </p:txBody>
      </p:sp>
      <p:sp>
        <p:nvSpPr>
          <p:cNvPr id="98"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00" name="Graphic 212">
            <a:extLst>
              <a:ext uri="{FF2B5EF4-FFF2-40B4-BE49-F238E27FC236}">
                <a16:creationId xmlns:a16="http://schemas.microsoft.com/office/drawing/2014/main" id="{D82AB1B2-7970-42CF-8BF5-567C69E9F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nvGrpSpPr>
          <p:cNvPr id="102"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0947" y="1755501"/>
            <a:ext cx="1598829" cy="531293"/>
            <a:chOff x="2504802" y="1755501"/>
            <a:chExt cx="1598829" cy="531293"/>
          </a:xfrm>
          <a:solidFill>
            <a:schemeClr val="bg1"/>
          </a:solidFill>
        </p:grpSpPr>
        <p:sp>
          <p:nvSpPr>
            <p:cNvPr id="103" name="Freeform: Shape 102">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106" name="Oval 105">
            <a:extLst>
              <a:ext uri="{FF2B5EF4-FFF2-40B4-BE49-F238E27FC236}">
                <a16:creationId xmlns:a16="http://schemas.microsoft.com/office/drawing/2014/main" id="{C10FB9CA-E7FA-462C-B537-F1224ED1A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8" name="Oval 107">
            <a:extLst>
              <a:ext uri="{FF2B5EF4-FFF2-40B4-BE49-F238E27FC236}">
                <a16:creationId xmlns:a16="http://schemas.microsoft.com/office/drawing/2014/main" id="{D8469AE7-A75B-4F37-850B-EF5974ABE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10" name="Graphic 4">
            <a:extLst>
              <a:ext uri="{FF2B5EF4-FFF2-40B4-BE49-F238E27FC236}">
                <a16:creationId xmlns:a16="http://schemas.microsoft.com/office/drawing/2014/main" id="{63301095-70B2-49AA-8DA9-A35629AD62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7506" y="4175798"/>
            <a:ext cx="1861486" cy="1861665"/>
            <a:chOff x="5734053" y="3067000"/>
            <a:chExt cx="724484" cy="724549"/>
          </a:xfrm>
          <a:solidFill>
            <a:schemeClr val="bg1"/>
          </a:solidFill>
        </p:grpSpPr>
        <p:sp>
          <p:nvSpPr>
            <p:cNvPr id="111" name="Freeform: Shape 110">
              <a:extLst>
                <a:ext uri="{FF2B5EF4-FFF2-40B4-BE49-F238E27FC236}">
                  <a16:creationId xmlns:a16="http://schemas.microsoft.com/office/drawing/2014/main" id="{D218E08C-0BEA-45C2-8C09-4141DDDA0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067000"/>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232F6090-14E0-44C6-B9FC-C91047BCD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FDB9402B-335C-4892-9E7C-C400E95BE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E7A4371D-4448-409A-93F3-0C92E3EB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780149CB-4B8F-4FD1-AC5E-25670C9EA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92D49A1A-35B0-4620-9D1E-A782A0E97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AFF46F08-B1E4-44C1-BD4A-4191D6EA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8DB16610-3D81-4E5C-850D-5D1245C0D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2624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E05501B2-83AC-4299-BE5A-8CA16B408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2624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07CF1B90-3B3A-403E-A94F-8B82945D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56A1CBA9-4AC1-4C42-9429-3FF31DF28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21318D9B-FD39-402A-ADFA-0E6CC789A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333FB08F-B346-47C0-A7CD-1DE53E6C0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12624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893AD6F2-6408-4A8E-9749-CB7388EF3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715D9D2F-1568-4BE3-A54A-69F52492B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85393"/>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9AB547A7-0D80-491F-98B4-C6B7CC4F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7E2693CD-DAF5-4B26-9A2F-17673BF31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A96EEE12-952A-4693-B161-D7071D601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F4228DCC-1611-4BDC-90AA-231F67EB1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DA163C3C-D3DF-461F-B6A8-90C7C227D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4D021D29-2980-41C3-AB83-DA93C105B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AC09C1FA-1A9D-49A7-9D73-8B777140A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244637"/>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0B8D8CD4-7B9B-48A5-BC59-0CB859354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24463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224D0A27-A8B0-4020-9399-24127726E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168E8EBA-9F8C-4650-B9BE-38A0A56BC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6A460BB3-2605-4AA2-AE1D-B9FB61EB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1E2E38EE-DBBE-4CC1-9498-E7193E1B2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244637"/>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BF191D5C-7D2A-4408-A8F2-389D2360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08F7193B-B379-4921-9F17-1841D5061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03786"/>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B4C5E53C-6003-4F74-B1CA-C7EA1E499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CB97B2B1-1CF5-46A5-940D-AB8F57F5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0783F4F1-D8CE-4453-B79B-AD976E272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06A7A4C9-F24F-4F00-A2FA-29E788A09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EB694A32-59D6-46E3-8CE4-E4C485C2C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03786"/>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983EBB4C-28FF-41C6-90D6-5F30FC086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0707659D-8AE9-49B5-AB29-ECC099F49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63031"/>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5C987ECC-9573-46EA-9C4A-7C3CAE39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6302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4DAF6708-18C2-4082-B024-6CEA32AE0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72CBB5AE-39E2-4D9B-A834-64D31B003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592DE98-77BF-4E8E-AEB4-1934207BA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5AF5D9A0-BA94-4D2B-8479-26C55355B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63031"/>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2CAA6A8E-7ACF-4EF7-AAD6-734A009DC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D3DD3695-F212-4BAD-BBB3-EC1F62474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22181"/>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AB1B3ECB-7594-4C5C-B62B-E686C0A89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221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5EE54C3C-D9E5-4782-B8F6-058EB2D63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EAE78EEE-DC43-44E1-AB47-ACB80F94B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847D67EF-1141-4582-866E-FE02FB236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99ECC931-60A1-4628-A34B-4B68DA3CC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422181"/>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A587D2BE-3417-44AE-BEEF-57F88CECB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FCEB2ED3-A08D-4286-B75D-893289F3F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7C7DB7BB-8173-4377-85B0-032B7BDAB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93EF69B4-3F48-4509-8BF8-926E23BC1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067000"/>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C1A86650-1EF5-46E3-885D-96985105A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47EBBDE2-BD90-481F-A671-34E2186F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87DAF1CB-838D-4C5C-8FB7-76BF677FE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64573DA8-D2F3-4644-AC79-83843615C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2624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41AB53B8-0D5C-44BD-A2A9-ABBF659E1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29B7FA60-B453-4877-8D47-CA1209DF9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2624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7A6D2414-BCCC-40E8-B990-47642EFE9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B0F37C2B-B7E6-420D-AD39-3AE4A2FBE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2624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F6417E45-D7FC-40B8-AD49-941B28D18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2624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2A8D1963-0C59-476C-AAFA-A7AF4FF50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8539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6BE777A9-EC29-46FC-AD21-AC7FD89B1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C63BA1CE-93FB-42C7-8381-765E50023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8539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7F30F275-ADC8-4FD1-8B4B-673B37517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DB20529C-F2DD-4607-8DEE-19A932968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B8029A9A-DFF9-49CE-8CEE-95A6695F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85391"/>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6822C2EC-B05D-4CE6-9D59-164769D0E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244634"/>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53A0760F-F576-4A97-94AF-8BBE59084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CA76721C-646A-4910-AD1A-BE6B6776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244634"/>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065D4766-CAEC-4074-A9E2-6110A1238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4F1A0AC6-319D-49D8-A4FB-17A70E8E8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79502B48-2B92-45BF-B9AC-1102B3807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24463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6363AFA7-321F-431C-B2FD-ADCB4D24B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33EDDE1B-7379-4973-8CFD-F3C73710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1F20B58A-2DB8-46B2-9E93-9C8C817D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0378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A5A3EF12-3DA1-4505-A44B-1B9634887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5B08812B-9264-47E7-8EC8-1233869F6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2A29F226-A243-410B-BEE4-EBA9DD76F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0378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9DF57348-F837-475C-A7AA-3C7210041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63028"/>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1E41B89A-9A45-4947-ADB0-940040049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6C1F1525-32BC-46E1-84E6-C2BB88730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63028"/>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C73A8972-BA44-40C6-B045-83E78C4D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C196E956-03D1-4F79-826A-A2F5E3DE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6302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ADA7B07B-EAC8-4FA5-B14F-3ABF8BA7A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63029"/>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93C28672-FF9E-4FE0-AC47-2FDD26CD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42217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E347BAB3-EA9C-4ADD-AE5E-28F2E3C53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4221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321920C4-EE31-4F03-A0D5-A280D3F4B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42217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6EBB3D05-4C78-4F10-8D03-8909DBCFB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42217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FC65F531-84E4-463F-8791-EB6EDFA63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4221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A63BB6A3-D482-43F2-9F5F-20E163CC4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ABDCCD34-EB5D-4194-8A28-1424E98AE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81330"/>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F058544E-163D-4FFF-9A69-0B3A3F2D6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11041486-0577-4F0E-8DD5-5E20E2672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71D11099-C84E-43AC-9F20-92460E170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E598FB87-8AFF-4C56-9E2C-776F4641E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7701E761-16DE-4350-9718-DD81B37FB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552E747F-E415-4348-A11A-4CABCB64B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C6472F13-E6DE-4469-9563-F478261B6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4057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5C72FE15-910B-4622-A14C-AFA2DFCC02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BAB8F759-DEFA-4D35-B76E-6D3034FB7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A1BBCEBD-DCE2-4354-B878-49ABEC367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2CBB3A18-0021-403F-8E24-8805829B4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8FDF7AAC-1EC6-4409-90AB-DBB984883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5B9999E8-7D25-4049-8328-685B556DC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E77FC8A9-DEAE-424D-B460-12E0F3268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997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54F9C69A-0DCF-444A-B970-32B412048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997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8BD94DDA-54FF-48EE-9DAC-C0EA6F91D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E18A6989-0132-4CB7-BB68-EEBC4E080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A1357332-D19F-4C2B-B474-21D5539B9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295C7590-8B80-428C-95A9-638B26542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5997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CA0E8A31-7520-4726-9D96-43BA8740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9407EEE0-5D8E-4CCC-A91B-0CB523227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3" y="365896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224" name="Freeform: Shape 223">
              <a:extLst>
                <a:ext uri="{FF2B5EF4-FFF2-40B4-BE49-F238E27FC236}">
                  <a16:creationId xmlns:a16="http://schemas.microsoft.com/office/drawing/2014/main" id="{3799DFCC-868B-4257-B530-8E8D616CC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99" y="365896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5" name="Freeform: Shape 224">
              <a:extLst>
                <a:ext uri="{FF2B5EF4-FFF2-40B4-BE49-F238E27FC236}">
                  <a16:creationId xmlns:a16="http://schemas.microsoft.com/office/drawing/2014/main" id="{F7F5EEB5-FE82-45A8-97C4-88460ABA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49"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6" name="Freeform: Shape 225">
              <a:extLst>
                <a:ext uri="{FF2B5EF4-FFF2-40B4-BE49-F238E27FC236}">
                  <a16:creationId xmlns:a16="http://schemas.microsoft.com/office/drawing/2014/main" id="{CD76E4C7-EB07-499D-9BC3-FF39C8B61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7" name="Freeform: Shape 226">
              <a:extLst>
                <a:ext uri="{FF2B5EF4-FFF2-40B4-BE49-F238E27FC236}">
                  <a16:creationId xmlns:a16="http://schemas.microsoft.com/office/drawing/2014/main" id="{86EFDF8D-E5F7-4EB8-B8DA-3CC7E21D8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8" name="Freeform: Shape 227">
              <a:extLst>
                <a:ext uri="{FF2B5EF4-FFF2-40B4-BE49-F238E27FC236}">
                  <a16:creationId xmlns:a16="http://schemas.microsoft.com/office/drawing/2014/main" id="{2CA6506B-EACA-4FB2-81AB-E028F4478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0" y="365896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9" name="Freeform: Shape 228">
              <a:extLst>
                <a:ext uri="{FF2B5EF4-FFF2-40B4-BE49-F238E27FC236}">
                  <a16:creationId xmlns:a16="http://schemas.microsoft.com/office/drawing/2014/main" id="{193E4771-2787-4901-93D8-7E90F3F47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30" name="Freeform: Shape 229">
              <a:extLst>
                <a:ext uri="{FF2B5EF4-FFF2-40B4-BE49-F238E27FC236}">
                  <a16:creationId xmlns:a16="http://schemas.microsoft.com/office/drawing/2014/main" id="{0EA31773-15F1-4605-8787-6891ABB21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71811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231" name="Freeform: Shape 230">
              <a:extLst>
                <a:ext uri="{FF2B5EF4-FFF2-40B4-BE49-F238E27FC236}">
                  <a16:creationId xmlns:a16="http://schemas.microsoft.com/office/drawing/2014/main" id="{1302C213-2CD5-4168-9534-111E6E81A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71811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32" name="Freeform: Shape 231">
              <a:extLst>
                <a:ext uri="{FF2B5EF4-FFF2-40B4-BE49-F238E27FC236}">
                  <a16:creationId xmlns:a16="http://schemas.microsoft.com/office/drawing/2014/main" id="{B9B36C24-2336-41FD-BAC4-6CD69DFD5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33" name="Freeform: Shape 232">
              <a:extLst>
                <a:ext uri="{FF2B5EF4-FFF2-40B4-BE49-F238E27FC236}">
                  <a16:creationId xmlns:a16="http://schemas.microsoft.com/office/drawing/2014/main" id="{CA3AFAFE-D376-4A7B-928B-833531472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34" name="Freeform: Shape 233">
              <a:extLst>
                <a:ext uri="{FF2B5EF4-FFF2-40B4-BE49-F238E27FC236}">
                  <a16:creationId xmlns:a16="http://schemas.microsoft.com/office/drawing/2014/main" id="{7C685A00-A4F7-4250-BAAA-70978DADE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35" name="Freeform: Shape 234">
              <a:extLst>
                <a:ext uri="{FF2B5EF4-FFF2-40B4-BE49-F238E27FC236}">
                  <a16:creationId xmlns:a16="http://schemas.microsoft.com/office/drawing/2014/main" id="{E52682F3-EDD5-4BDC-BB19-A4540873A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71811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2C5E1880-CFBA-4547-9C23-6D2C43304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439AAF4F-2AAD-4A02-A7FA-FE28D5286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7" y="3777362"/>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05614144-9309-41ED-8E05-839A6EEFF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1"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239" name="Freeform: Shape 238">
              <a:extLst>
                <a:ext uri="{FF2B5EF4-FFF2-40B4-BE49-F238E27FC236}">
                  <a16:creationId xmlns:a16="http://schemas.microsoft.com/office/drawing/2014/main" id="{24324D6F-A81D-45F2-BA36-C53F1AB0C6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3"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6B00668D-07BC-47CF-9D1E-F94EC7C56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701"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BCF78A89-29F2-4973-8463-DF3C57EFB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54"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42" name="Freeform: Shape 241">
              <a:extLst>
                <a:ext uri="{FF2B5EF4-FFF2-40B4-BE49-F238E27FC236}">
                  <a16:creationId xmlns:a16="http://schemas.microsoft.com/office/drawing/2014/main" id="{F5BCB645-FB02-40FC-99A4-06CA3F1B2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102"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243" name="Freeform: Shape 242">
              <a:extLst>
                <a:ext uri="{FF2B5EF4-FFF2-40B4-BE49-F238E27FC236}">
                  <a16:creationId xmlns:a16="http://schemas.microsoft.com/office/drawing/2014/main" id="{F6115A3A-2FBE-4633-A426-37D05BC07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50"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44" name="Freeform: Shape 243">
              <a:extLst>
                <a:ext uri="{FF2B5EF4-FFF2-40B4-BE49-F238E27FC236}">
                  <a16:creationId xmlns:a16="http://schemas.microsoft.com/office/drawing/2014/main" id="{AEFD8D2F-B95A-4C0A-AE85-53171B29F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481330"/>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45" name="Freeform: Shape 244">
              <a:extLst>
                <a:ext uri="{FF2B5EF4-FFF2-40B4-BE49-F238E27FC236}">
                  <a16:creationId xmlns:a16="http://schemas.microsoft.com/office/drawing/2014/main" id="{4DD4F397-1F35-4E06-8EC1-8F58C5191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46" name="Freeform: Shape 245">
              <a:extLst>
                <a:ext uri="{FF2B5EF4-FFF2-40B4-BE49-F238E27FC236}">
                  <a16:creationId xmlns:a16="http://schemas.microsoft.com/office/drawing/2014/main" id="{B031E5E0-C77D-49F7-ADF2-258D23052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481330"/>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247" name="Freeform: Shape 246">
              <a:extLst>
                <a:ext uri="{FF2B5EF4-FFF2-40B4-BE49-F238E27FC236}">
                  <a16:creationId xmlns:a16="http://schemas.microsoft.com/office/drawing/2014/main" id="{3F044DE9-FE64-4C30-8191-7E1547880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48" name="Freeform: Shape 247">
              <a:extLst>
                <a:ext uri="{FF2B5EF4-FFF2-40B4-BE49-F238E27FC236}">
                  <a16:creationId xmlns:a16="http://schemas.microsoft.com/office/drawing/2014/main" id="{9B18BCEB-85ED-4077-ACB7-FEB2F6443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249" name="Freeform: Shape 248">
              <a:extLst>
                <a:ext uri="{FF2B5EF4-FFF2-40B4-BE49-F238E27FC236}">
                  <a16:creationId xmlns:a16="http://schemas.microsoft.com/office/drawing/2014/main" id="{00C0927E-2CCF-4F8E-8A54-22B8A93C9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48132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50" name="Freeform: Shape 249">
              <a:extLst>
                <a:ext uri="{FF2B5EF4-FFF2-40B4-BE49-F238E27FC236}">
                  <a16:creationId xmlns:a16="http://schemas.microsoft.com/office/drawing/2014/main" id="{D0C3350E-04F5-4FED-9991-4DD964E09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4057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51" name="Freeform: Shape 250">
              <a:extLst>
                <a:ext uri="{FF2B5EF4-FFF2-40B4-BE49-F238E27FC236}">
                  <a16:creationId xmlns:a16="http://schemas.microsoft.com/office/drawing/2014/main" id="{F43D0338-A6C9-4866-8D0C-072664518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405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52" name="Freeform: Shape 251">
              <a:extLst>
                <a:ext uri="{FF2B5EF4-FFF2-40B4-BE49-F238E27FC236}">
                  <a16:creationId xmlns:a16="http://schemas.microsoft.com/office/drawing/2014/main" id="{40EA171B-27E2-4100-9D5F-123CF6E7F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40584"/>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53" name="Freeform: Shape 252">
              <a:extLst>
                <a:ext uri="{FF2B5EF4-FFF2-40B4-BE49-F238E27FC236}">
                  <a16:creationId xmlns:a16="http://schemas.microsoft.com/office/drawing/2014/main" id="{22FD540C-F3DF-40F5-B2BE-BBD113EF4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4058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54" name="Freeform: Shape 253">
              <a:extLst>
                <a:ext uri="{FF2B5EF4-FFF2-40B4-BE49-F238E27FC236}">
                  <a16:creationId xmlns:a16="http://schemas.microsoft.com/office/drawing/2014/main" id="{57768D93-FAD4-4236-969B-B8EE8E88F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405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55" name="Freeform: Shape 254">
              <a:extLst>
                <a:ext uri="{FF2B5EF4-FFF2-40B4-BE49-F238E27FC236}">
                  <a16:creationId xmlns:a16="http://schemas.microsoft.com/office/drawing/2014/main" id="{0F5E0490-21C2-4EF6-950D-38814F32C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40588"/>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256" name="Freeform: Shape 255">
              <a:extLst>
                <a:ext uri="{FF2B5EF4-FFF2-40B4-BE49-F238E27FC236}">
                  <a16:creationId xmlns:a16="http://schemas.microsoft.com/office/drawing/2014/main" id="{8E981C9B-710F-4034-AE82-28B1B0724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9973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id="{CC62C2CC-DBAE-4877-8F55-02FE00AE8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58" name="Freeform: Shape 257">
              <a:extLst>
                <a:ext uri="{FF2B5EF4-FFF2-40B4-BE49-F238E27FC236}">
                  <a16:creationId xmlns:a16="http://schemas.microsoft.com/office/drawing/2014/main" id="{D8F57D8B-1988-441F-9DAE-A525DA5E9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9973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59" name="Freeform: Shape 258">
              <a:extLst>
                <a:ext uri="{FF2B5EF4-FFF2-40B4-BE49-F238E27FC236}">
                  <a16:creationId xmlns:a16="http://schemas.microsoft.com/office/drawing/2014/main" id="{6715F028-3A13-4D5F-86C4-74C0AD81D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DC6C9B50-47B3-44E7-B897-43D010A18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9973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F3F602F0-702E-4D5F-A4FC-0E602C02B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9F379870-B34C-4DFC-9F0A-BDAB8C89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6589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641092AC-FED1-4D1D-B57C-0AC883CA9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EA8A0B5E-5BB1-46AF-AC31-7D3756F35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6589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1C519384-2192-432B-B768-64B4BC2D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13C77A9D-44F0-4289-A611-D8AF81357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0A54AEDC-E418-4E02-A713-6CE30C0CD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1" y="36589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24FECFE3-9F31-47B0-B17F-CF2A1CEE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9" y="371813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68167DF4-8B16-419B-B7BA-2FD5FF6CC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A543D24F-44C0-4DDF-A30E-8C8407548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5" y="3718130"/>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63DEAE3C-3931-41EE-B4A1-F9385602BE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5"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B11945CD-32F6-4C09-82AF-551051231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92" y="371812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73" name="Freeform: Shape 272">
              <a:extLst>
                <a:ext uri="{FF2B5EF4-FFF2-40B4-BE49-F238E27FC236}">
                  <a16:creationId xmlns:a16="http://schemas.microsoft.com/office/drawing/2014/main" id="{9109F44F-512F-4792-AED2-ECA80DDE1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0" y="37181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74" name="Freeform: Shape 273">
              <a:extLst>
                <a:ext uri="{FF2B5EF4-FFF2-40B4-BE49-F238E27FC236}">
                  <a16:creationId xmlns:a16="http://schemas.microsoft.com/office/drawing/2014/main" id="{29B9E19B-BC56-46F2-BFFF-1688CEA55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77737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75" name="Freeform: Shape 274">
              <a:extLst>
                <a:ext uri="{FF2B5EF4-FFF2-40B4-BE49-F238E27FC236}">
                  <a16:creationId xmlns:a16="http://schemas.microsoft.com/office/drawing/2014/main" id="{F573BDDE-4AED-43FB-B8D1-B5F3708931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7737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EFFDA684-6DFF-4629-830E-6F2ACAB8C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6" y="3777375"/>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277" name="Freeform: Shape 276">
              <a:extLst>
                <a:ext uri="{FF2B5EF4-FFF2-40B4-BE49-F238E27FC236}">
                  <a16:creationId xmlns:a16="http://schemas.microsoft.com/office/drawing/2014/main" id="{92E23250-6349-4726-AF61-08A57B3A2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55" y="377735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78" name="Freeform: Shape 277">
              <a:extLst>
                <a:ext uri="{FF2B5EF4-FFF2-40B4-BE49-F238E27FC236}">
                  <a16:creationId xmlns:a16="http://schemas.microsoft.com/office/drawing/2014/main" id="{8536AAE6-5497-4B0A-9C9F-4EAA1BB32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314" y="377745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279" name="Freeform: Shape 278">
              <a:extLst>
                <a:ext uri="{FF2B5EF4-FFF2-40B4-BE49-F238E27FC236}">
                  <a16:creationId xmlns:a16="http://schemas.microsoft.com/office/drawing/2014/main" id="{52B72898-B9DE-4574-BB20-0C317954D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4"/>
          <p:cNvSpPr/>
          <p:nvPr/>
        </p:nvSpPr>
        <p:spPr>
          <a:xfrm>
            <a:off x="1353750" y="1126050"/>
            <a:ext cx="7289700" cy="839400"/>
          </a:xfrm>
          <a:prstGeom prst="rect">
            <a:avLst/>
          </a:prstGeom>
          <a:noFill/>
          <a:ln>
            <a:noFill/>
          </a:ln>
        </p:spPr>
        <p:txBody>
          <a:bodyPr spcFirstLastPara="1" wrap="square" lIns="91425" tIns="45700" rIns="91425" bIns="45700" anchor="t" anchorCtr="0">
            <a:spAutoFit/>
          </a:bodyPr>
          <a:lstStyle/>
          <a:p>
            <a:pPr marL="0" marR="0" lvl="0" indent="-114300" algn="l" rtl="0">
              <a:lnSpc>
                <a:spcPct val="150000"/>
              </a:lnSpc>
              <a:spcBef>
                <a:spcPts val="0"/>
              </a:spcBef>
              <a:spcAft>
                <a:spcPts val="0"/>
              </a:spcAft>
              <a:buClr>
                <a:schemeClr val="dk1"/>
              </a:buClr>
              <a:buSzPts val="1800"/>
              <a:buFont typeface="Noto Sans Symbols"/>
              <a:buChar char="❖"/>
            </a:pPr>
            <a:r>
              <a:rPr lang="es-ES" sz="1800" b="0" i="0" u="none" strike="noStrike" cap="none">
                <a:solidFill>
                  <a:schemeClr val="dk1"/>
                </a:solidFill>
                <a:latin typeface="Arial"/>
                <a:ea typeface="Arial"/>
                <a:cs typeface="Arial"/>
                <a:sym typeface="Arial"/>
              </a:rPr>
              <a:t>Crewe y Wall (1970) desarrollan el cátodo de emisión de campo.</a:t>
            </a:r>
            <a:endParaRPr lang="es-ES"/>
          </a:p>
          <a:p>
            <a:pPr marL="0" marR="0" lvl="0" indent="-114300" algn="l" rtl="0">
              <a:lnSpc>
                <a:spcPct val="150000"/>
              </a:lnSpc>
              <a:spcBef>
                <a:spcPts val="0"/>
              </a:spcBef>
              <a:spcAft>
                <a:spcPts val="0"/>
              </a:spcAft>
              <a:buClr>
                <a:schemeClr val="dk1"/>
              </a:buClr>
              <a:buSzPts val="1800"/>
              <a:buFont typeface="Noto Sans Symbols"/>
              <a:buChar char="❖"/>
            </a:pPr>
            <a:r>
              <a:rPr lang="es-ES" sz="1800">
                <a:solidFill>
                  <a:schemeClr val="dk1"/>
                </a:solidFill>
              </a:rPr>
              <a:t>2014 este cátodo proporciona una resolución de: </a:t>
            </a:r>
            <a:r>
              <a:rPr lang="es-ES" sz="1800" b="0" i="0" u="none" strike="noStrike" cap="none">
                <a:solidFill>
                  <a:schemeClr val="dk1"/>
                </a:solidFill>
                <a:latin typeface="Arial"/>
                <a:ea typeface="Arial"/>
                <a:cs typeface="Arial"/>
                <a:sym typeface="Arial"/>
              </a:rPr>
              <a:t> 0.1 a 0.5 nm</a:t>
            </a:r>
            <a:endParaRPr lang="es-ES"/>
          </a:p>
        </p:txBody>
      </p:sp>
      <p:sp>
        <p:nvSpPr>
          <p:cNvPr id="91" name="Google Shape;91;p4"/>
          <p:cNvSpPr txBox="1"/>
          <p:nvPr/>
        </p:nvSpPr>
        <p:spPr>
          <a:xfrm>
            <a:off x="2578500" y="491975"/>
            <a:ext cx="4840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1800" b="1"/>
              <a:t>ANTECEDENTE HISTÓRICO</a:t>
            </a:r>
          </a:p>
        </p:txBody>
      </p:sp>
      <p:pic>
        <p:nvPicPr>
          <p:cNvPr id="92" name="Google Shape;92;p4"/>
          <p:cNvPicPr preferRelativeResize="0"/>
          <p:nvPr/>
        </p:nvPicPr>
        <p:blipFill>
          <a:blip r:embed="rId3">
            <a:alphaModFix/>
          </a:blip>
          <a:stretch>
            <a:fillRect/>
          </a:stretch>
        </p:blipFill>
        <p:spPr>
          <a:xfrm>
            <a:off x="1940100" y="2270250"/>
            <a:ext cx="5879926" cy="4409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3"/>
          <p:cNvPicPr preferRelativeResize="0"/>
          <p:nvPr/>
        </p:nvPicPr>
        <p:blipFill rotWithShape="1">
          <a:blip r:embed="rId3">
            <a:alphaModFix/>
          </a:blip>
          <a:srcRect/>
          <a:stretch/>
        </p:blipFill>
        <p:spPr>
          <a:xfrm>
            <a:off x="5030788" y="0"/>
            <a:ext cx="5637212" cy="6858000"/>
          </a:xfrm>
          <a:prstGeom prst="rect">
            <a:avLst/>
          </a:prstGeom>
          <a:noFill/>
          <a:ln>
            <a:noFill/>
          </a:ln>
        </p:spPr>
      </p:pic>
      <p:sp>
        <p:nvSpPr>
          <p:cNvPr id="98" name="Google Shape;98;p3"/>
          <p:cNvSpPr txBox="1"/>
          <p:nvPr/>
        </p:nvSpPr>
        <p:spPr>
          <a:xfrm>
            <a:off x="258231" y="115454"/>
            <a:ext cx="4376700" cy="10158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Noto Sans Symbols"/>
              <a:buNone/>
            </a:pPr>
            <a:r>
              <a:rPr lang="es-MX" sz="2000" b="0" i="0" u="none" strike="noStrike" cap="none">
                <a:solidFill>
                  <a:schemeClr val="dk1"/>
                </a:solidFill>
                <a:latin typeface="Arial Narrow"/>
                <a:ea typeface="Arial Narrow"/>
                <a:cs typeface="Arial Narrow"/>
                <a:sym typeface="Arial Narrow"/>
              </a:rPr>
              <a:t>COMPONENTES DEL MICROSCOPIO </a:t>
            </a:r>
            <a:r>
              <a:rPr lang="es-MX" sz="2000">
                <a:solidFill>
                  <a:schemeClr val="dk1"/>
                </a:solidFill>
                <a:latin typeface="Arial Narrow"/>
                <a:ea typeface="Arial Narrow"/>
                <a:cs typeface="Arial Narrow"/>
                <a:sym typeface="Arial Narrow"/>
              </a:rPr>
              <a:t>ELECTRÓNICO</a:t>
            </a:r>
            <a:r>
              <a:rPr lang="es-MX" sz="2000" b="0" i="0" u="none" strike="noStrike" cap="none">
                <a:solidFill>
                  <a:schemeClr val="dk1"/>
                </a:solidFill>
                <a:latin typeface="Arial Narrow"/>
                <a:ea typeface="Arial Narrow"/>
                <a:cs typeface="Arial Narrow"/>
                <a:sym typeface="Arial Narrow"/>
              </a:rPr>
              <a:t> DE BARRIDO DE EMISION DE CAMPO (FESEM)</a:t>
            </a:r>
            <a:endParaRPr/>
          </a:p>
        </p:txBody>
      </p:sp>
      <p:sp>
        <p:nvSpPr>
          <p:cNvPr id="99" name="Google Shape;99;p3"/>
          <p:cNvSpPr txBox="1"/>
          <p:nvPr/>
        </p:nvSpPr>
        <p:spPr>
          <a:xfrm>
            <a:off x="89150" y="6052600"/>
            <a:ext cx="4869300" cy="585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MX" sz="1300">
                <a:solidFill>
                  <a:schemeClr val="dk1"/>
                </a:solidFill>
              </a:rPr>
              <a:t>En la siguiente diapositiva se muestra una tabla comparativa con las características del FESEM y otros tipos de MEB´s</a:t>
            </a:r>
            <a:endParaRPr sz="1300">
              <a:solidFill>
                <a:schemeClr val="dk1"/>
              </a:solidFill>
            </a:endParaRPr>
          </a:p>
        </p:txBody>
      </p:sp>
      <p:sp>
        <p:nvSpPr>
          <p:cNvPr id="100" name="Google Shape;100;p3"/>
          <p:cNvSpPr txBox="1"/>
          <p:nvPr/>
        </p:nvSpPr>
        <p:spPr>
          <a:xfrm>
            <a:off x="1052250" y="3175375"/>
            <a:ext cx="36300" cy="1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01" name="Google Shape;101;p3"/>
          <p:cNvSpPr txBox="1"/>
          <p:nvPr/>
        </p:nvSpPr>
        <p:spPr>
          <a:xfrm>
            <a:off x="439050" y="1953675"/>
            <a:ext cx="3760200" cy="2031900"/>
          </a:xfrm>
          <a:prstGeom prst="rect">
            <a:avLst/>
          </a:prstGeom>
          <a:noFill/>
          <a:ln w="28575" cap="flat" cmpd="sng">
            <a:solidFill>
              <a:srgbClr val="00FF00"/>
            </a:solidFill>
            <a:prstDash val="solid"/>
            <a:round/>
            <a:headEnd type="none" w="sm" len="sm"/>
            <a:tailEnd type="none" w="sm" len="sm"/>
          </a:ln>
        </p:spPr>
        <p:txBody>
          <a:bodyPr spcFirstLastPara="1" wrap="square" lIns="91425" tIns="91425" rIns="91425" bIns="91425" anchor="t" anchorCtr="0">
            <a:spAutoFit/>
          </a:bodyPr>
          <a:lstStyle/>
          <a:p>
            <a:pPr marL="457200" lvl="0" indent="-304800" algn="l" rtl="0">
              <a:spcBef>
                <a:spcPts val="0"/>
              </a:spcBef>
              <a:spcAft>
                <a:spcPts val="0"/>
              </a:spcAft>
              <a:buClr>
                <a:schemeClr val="dk1"/>
              </a:buClr>
              <a:buSzPts val="1200"/>
              <a:buAutoNum type="arabicPeriod"/>
            </a:pPr>
            <a:r>
              <a:rPr lang="es-MX" sz="1200">
                <a:solidFill>
                  <a:schemeClr val="dk1"/>
                </a:solidFill>
              </a:rPr>
              <a:t>Cañón: Cátodo de Emisión de Campo</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s-MX" sz="1200">
                <a:solidFill>
                  <a:schemeClr val="dk1"/>
                </a:solidFill>
              </a:rPr>
              <a:t>Ánodo de extracción</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s-MX" sz="1200">
                <a:solidFill>
                  <a:schemeClr val="dk1"/>
                </a:solidFill>
              </a:rPr>
              <a:t>Ánodo de aceleración</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s-MX" sz="1200">
                <a:solidFill>
                  <a:schemeClr val="dk1"/>
                </a:solidFill>
              </a:rPr>
              <a:t>Lente condensadora</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s-MX" sz="1200">
                <a:solidFill>
                  <a:schemeClr val="dk1"/>
                </a:solidFill>
              </a:rPr>
              <a:t>Lentes bobinas de barrido</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s-MX" sz="1200">
                <a:solidFill>
                  <a:schemeClr val="dk1"/>
                </a:solidFill>
              </a:rPr>
              <a:t>Lente Objetivo</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s-MX" sz="1200">
                <a:solidFill>
                  <a:schemeClr val="dk1"/>
                </a:solidFill>
              </a:rPr>
              <a:t>Cámara del espécimen</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s-MX" sz="1200">
                <a:solidFill>
                  <a:schemeClr val="dk1"/>
                </a:solidFill>
              </a:rPr>
              <a:t>Detectores convencionales e in lens</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s-MX" sz="1200">
                <a:solidFill>
                  <a:schemeClr val="dk1"/>
                </a:solidFill>
              </a:rPr>
              <a:t>Sistema de vacío (Bomba Rotatoria, Bomba iónica)</a:t>
            </a:r>
            <a:endParaRPr sz="12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p:cNvSpPr/>
          <p:nvPr/>
        </p:nvSpPr>
        <p:spPr>
          <a:xfrm>
            <a:off x="198275" y="262025"/>
            <a:ext cx="8389500" cy="96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a:solidFill>
                  <a:schemeClr val="dk1"/>
                </a:solidFill>
                <a:latin typeface="Calibri"/>
                <a:ea typeface="Calibri"/>
                <a:cs typeface="Calibri"/>
                <a:sym typeface="Calibri"/>
              </a:rPr>
              <a:t>TIPOS DE FESEM dependiendo de la Temperatura a la que emiten los electrones  primarios</a:t>
            </a:r>
            <a:endParaRPr/>
          </a:p>
        </p:txBody>
      </p:sp>
      <p:pic>
        <p:nvPicPr>
          <p:cNvPr id="107" name="Google Shape;107;p5"/>
          <p:cNvPicPr preferRelativeResize="0"/>
          <p:nvPr/>
        </p:nvPicPr>
        <p:blipFill rotWithShape="1">
          <a:blip r:embed="rId3">
            <a:alphaModFix/>
          </a:blip>
          <a:srcRect/>
          <a:stretch/>
        </p:blipFill>
        <p:spPr>
          <a:xfrm>
            <a:off x="8452300" y="128138"/>
            <a:ext cx="2907399" cy="2066024"/>
          </a:xfrm>
          <a:prstGeom prst="rect">
            <a:avLst/>
          </a:prstGeom>
          <a:noFill/>
          <a:ln>
            <a:noFill/>
          </a:ln>
        </p:spPr>
      </p:pic>
      <p:sp>
        <p:nvSpPr>
          <p:cNvPr id="108" name="Google Shape;108;p5"/>
          <p:cNvSpPr txBox="1"/>
          <p:nvPr/>
        </p:nvSpPr>
        <p:spPr>
          <a:xfrm>
            <a:off x="9525000" y="6165851"/>
            <a:ext cx="1143000" cy="2460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00"/>
              <a:buFont typeface="Noto Sans Symbols"/>
              <a:buNone/>
            </a:pPr>
            <a:r>
              <a:rPr lang="es-MX" sz="1000" b="0" i="0" u="none" strike="noStrike" cap="none">
                <a:solidFill>
                  <a:schemeClr val="dk1"/>
                </a:solidFill>
                <a:latin typeface="Arial"/>
                <a:ea typeface="Arial"/>
                <a:cs typeface="Arial"/>
                <a:sym typeface="Arial"/>
              </a:rPr>
              <a:t>Pag.30,31  y 32</a:t>
            </a:r>
            <a:endParaRPr sz="1000" b="0" i="0" u="none" strike="noStrike" cap="none">
              <a:solidFill>
                <a:schemeClr val="dk1"/>
              </a:solidFill>
              <a:latin typeface="Arial"/>
              <a:ea typeface="Arial"/>
              <a:cs typeface="Arial"/>
              <a:sym typeface="Arial"/>
            </a:endParaRPr>
          </a:p>
        </p:txBody>
      </p:sp>
      <p:sp>
        <p:nvSpPr>
          <p:cNvPr id="109" name="Google Shape;109;p5"/>
          <p:cNvSpPr txBox="1"/>
          <p:nvPr/>
        </p:nvSpPr>
        <p:spPr>
          <a:xfrm>
            <a:off x="8167688" y="6500814"/>
            <a:ext cx="2500312" cy="357187"/>
          </a:xfrm>
          <a:prstGeom prst="rect">
            <a:avLst/>
          </a:prstGeom>
          <a:noFill/>
          <a:ln>
            <a:noFill/>
          </a:ln>
        </p:spPr>
        <p:txBody>
          <a:bodyPr spcFirstLastPara="1" wrap="square" lIns="92075" tIns="46025" rIns="92075" bIns="46025" anchor="ctr" anchorCtr="0">
            <a:noAutofit/>
          </a:bodyPr>
          <a:lstStyle/>
          <a:p>
            <a:pPr marL="0" marR="0" lvl="0" indent="0" algn="ctr" rtl="0">
              <a:spcBef>
                <a:spcPts val="0"/>
              </a:spcBef>
              <a:spcAft>
                <a:spcPts val="0"/>
              </a:spcAft>
              <a:buNone/>
            </a:pPr>
            <a:r>
              <a:rPr lang="es-MX" sz="800" b="0" i="0" u="none" strike="noStrike" cap="none">
                <a:solidFill>
                  <a:srgbClr val="ACB8CA"/>
                </a:solidFill>
                <a:latin typeface="Calibri"/>
                <a:ea typeface="Calibri"/>
                <a:cs typeface="Calibri"/>
                <a:sym typeface="Calibri"/>
              </a:rPr>
              <a:t>GUILLERMINA GONZALEZ MANCERA</a:t>
            </a:r>
            <a:endParaRPr/>
          </a:p>
        </p:txBody>
      </p:sp>
      <p:sp>
        <p:nvSpPr>
          <p:cNvPr id="110" name="Google Shape;110;p5"/>
          <p:cNvSpPr/>
          <p:nvPr/>
        </p:nvSpPr>
        <p:spPr>
          <a:xfrm>
            <a:off x="303925" y="2850950"/>
            <a:ext cx="6147000" cy="7074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600"/>
              <a:buFont typeface="Noto Sans Symbols"/>
              <a:buNone/>
            </a:pPr>
            <a:r>
              <a:rPr lang="es-MX" sz="1200" b="0" i="0" u="none" strike="noStrike" cap="none">
                <a:solidFill>
                  <a:schemeClr val="dk1"/>
                </a:solidFill>
                <a:latin typeface="Arial"/>
                <a:ea typeface="Arial"/>
                <a:cs typeface="Arial"/>
                <a:sym typeface="Arial"/>
              </a:rPr>
              <a:t>2. Thermal o Tipo Schottky- Se calienta pero emite electrones igualmente por Emisión de Campo - está compuesto de </a:t>
            </a:r>
            <a:r>
              <a:rPr lang="es-MX" sz="1200">
                <a:solidFill>
                  <a:schemeClr val="dk1"/>
                </a:solidFill>
              </a:rPr>
              <a:t>W/ZrO2</a:t>
            </a:r>
            <a:endParaRPr sz="1200" b="0" i="0" u="none" strike="noStrike" cap="none">
              <a:solidFill>
                <a:schemeClr val="dk1"/>
              </a:solidFill>
              <a:latin typeface="Arial"/>
              <a:ea typeface="Arial"/>
              <a:cs typeface="Arial"/>
              <a:sym typeface="Arial"/>
            </a:endParaRPr>
          </a:p>
        </p:txBody>
      </p:sp>
      <p:sp>
        <p:nvSpPr>
          <p:cNvPr id="111" name="Google Shape;111;p5"/>
          <p:cNvSpPr/>
          <p:nvPr/>
        </p:nvSpPr>
        <p:spPr>
          <a:xfrm>
            <a:off x="303925" y="2296850"/>
            <a:ext cx="5148600" cy="5541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600"/>
              <a:buFont typeface="Noto Sans Symbols"/>
              <a:buNone/>
            </a:pPr>
            <a:r>
              <a:rPr lang="es-MX" sz="1200" b="0" i="0" u="none" strike="noStrike" cap="none">
                <a:solidFill>
                  <a:schemeClr val="dk1"/>
                </a:solidFill>
                <a:latin typeface="Arial"/>
                <a:ea typeface="Arial"/>
                <a:cs typeface="Arial"/>
                <a:sym typeface="Arial"/>
              </a:rPr>
              <a:t>1. Cátodo </a:t>
            </a:r>
            <a:r>
              <a:rPr lang="es-MX" sz="1200">
                <a:solidFill>
                  <a:schemeClr val="dk1"/>
                </a:solidFill>
              </a:rPr>
              <a:t>frío- Trabaja a temperatura ambiente- está compuesto de un monocristal de tungsteno</a:t>
            </a:r>
            <a:endParaRPr sz="1200" b="0" i="0" u="none" strike="noStrike" cap="none">
              <a:solidFill>
                <a:schemeClr val="dk1"/>
              </a:solidFill>
              <a:latin typeface="Arial"/>
              <a:ea typeface="Arial"/>
              <a:cs typeface="Arial"/>
              <a:sym typeface="Arial"/>
            </a:endParaRPr>
          </a:p>
        </p:txBody>
      </p:sp>
      <p:sp>
        <p:nvSpPr>
          <p:cNvPr id="112" name="Google Shape;112;p5"/>
          <p:cNvSpPr/>
          <p:nvPr/>
        </p:nvSpPr>
        <p:spPr>
          <a:xfrm>
            <a:off x="6674041" y="6165850"/>
            <a:ext cx="2409634"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lt2"/>
              </a:buClr>
              <a:buSzPts val="1600"/>
              <a:buFont typeface="Noto Sans Symbols"/>
              <a:buNone/>
            </a:pPr>
            <a:r>
              <a:rPr lang="es-MX" sz="1600" b="0" i="0" u="none" strike="noStrike" cap="none">
                <a:solidFill>
                  <a:schemeClr val="lt2"/>
                </a:solidFill>
                <a:latin typeface="Arial"/>
                <a:ea typeface="Arial"/>
                <a:cs typeface="Arial"/>
                <a:sym typeface="Arial"/>
              </a:rPr>
              <a:t> Punta filamento 100nm </a:t>
            </a:r>
            <a:endParaRPr/>
          </a:p>
        </p:txBody>
      </p:sp>
      <p:sp>
        <p:nvSpPr>
          <p:cNvPr id="113" name="Google Shape;113;p5"/>
          <p:cNvSpPr txBox="1"/>
          <p:nvPr/>
        </p:nvSpPr>
        <p:spPr>
          <a:xfrm>
            <a:off x="198275" y="1558350"/>
            <a:ext cx="7439400" cy="554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MX" sz="1200"/>
              <a:t>Cómo recordarás hay dos tipos  de FESEM </a:t>
            </a:r>
            <a:r>
              <a:rPr lang="es-MX" sz="1200">
                <a:solidFill>
                  <a:schemeClr val="dk1"/>
                </a:solidFill>
              </a:rPr>
              <a:t>( ver actividad 5)</a:t>
            </a:r>
            <a:r>
              <a:rPr lang="es-MX" sz="1200"/>
              <a:t>, dependiendo de  la temperatura  a la que se producen los electrones primarios en este microscopio</a:t>
            </a:r>
            <a:endParaRPr sz="1200"/>
          </a:p>
        </p:txBody>
      </p:sp>
      <p:grpSp>
        <p:nvGrpSpPr>
          <p:cNvPr id="114" name="Google Shape;114;p5"/>
          <p:cNvGrpSpPr/>
          <p:nvPr/>
        </p:nvGrpSpPr>
        <p:grpSpPr>
          <a:xfrm>
            <a:off x="7176048" y="2444575"/>
            <a:ext cx="2872950" cy="3299400"/>
            <a:chOff x="295" y="845"/>
            <a:chExt cx="2447" cy="2631"/>
          </a:xfrm>
        </p:grpSpPr>
        <p:pic>
          <p:nvPicPr>
            <p:cNvPr id="115" name="Google Shape;115;p5"/>
            <p:cNvPicPr preferRelativeResize="0"/>
            <p:nvPr/>
          </p:nvPicPr>
          <p:blipFill rotWithShape="1">
            <a:blip r:embed="rId4">
              <a:alphaModFix/>
            </a:blip>
            <a:srcRect/>
            <a:stretch/>
          </p:blipFill>
          <p:spPr>
            <a:xfrm>
              <a:off x="295" y="845"/>
              <a:ext cx="2447" cy="2631"/>
            </a:xfrm>
            <a:prstGeom prst="rect">
              <a:avLst/>
            </a:prstGeom>
            <a:noFill/>
            <a:ln>
              <a:noFill/>
            </a:ln>
          </p:spPr>
        </p:pic>
        <p:sp>
          <p:nvSpPr>
            <p:cNvPr id="116" name="Google Shape;116;p5"/>
            <p:cNvSpPr txBox="1"/>
            <p:nvPr/>
          </p:nvSpPr>
          <p:spPr>
            <a:xfrm>
              <a:off x="1084" y="981"/>
              <a:ext cx="600" cy="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dk1"/>
                </a:buClr>
                <a:buSzPts val="1600"/>
                <a:buFont typeface="Noto Sans Symbols"/>
                <a:buNone/>
              </a:pPr>
              <a:r>
                <a:rPr lang="es-MX" sz="1600" b="0" i="0" u="none" strike="noStrike" cap="none">
                  <a:solidFill>
                    <a:schemeClr val="dk1"/>
                  </a:solidFill>
                  <a:latin typeface="Arial Narrow"/>
                  <a:ea typeface="Arial Narrow"/>
                  <a:cs typeface="Arial Narrow"/>
                  <a:sym typeface="Arial Narrow"/>
                </a:rPr>
                <a:t>100nm</a:t>
              </a:r>
              <a:endParaRPr sz="1600" b="0" i="0" u="none" strike="noStrike" cap="none">
                <a:solidFill>
                  <a:schemeClr val="dk1"/>
                </a:solidFill>
                <a:latin typeface="Arial Narrow"/>
                <a:ea typeface="Arial Narrow"/>
                <a:cs typeface="Arial Narrow"/>
                <a:sym typeface="Arial Narrow"/>
              </a:endParaRPr>
            </a:p>
          </p:txBody>
        </p:sp>
      </p:grpSp>
      <p:sp>
        <p:nvSpPr>
          <p:cNvPr id="117" name="Google Shape;117;p5"/>
          <p:cNvSpPr txBox="1"/>
          <p:nvPr/>
        </p:nvSpPr>
        <p:spPr>
          <a:xfrm>
            <a:off x="198275" y="3783205"/>
            <a:ext cx="6965400" cy="2216400"/>
          </a:xfrm>
          <a:prstGeom prst="rect">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s-MX" sz="1200">
                <a:solidFill>
                  <a:schemeClr val="dk1"/>
                </a:solidFill>
              </a:rPr>
              <a:t>Causas principales de la ultra alta resolución del FESEM en comparación del MEB convencional</a:t>
            </a:r>
            <a:endParaRPr sz="1200">
              <a:solidFill>
                <a:schemeClr val="dk1"/>
              </a:solidFill>
            </a:endParaRPr>
          </a:p>
          <a:p>
            <a:pPr marL="0" lvl="0" indent="0" algn="just" rtl="0">
              <a:spcBef>
                <a:spcPts val="0"/>
              </a:spcBef>
              <a:spcAft>
                <a:spcPts val="0"/>
              </a:spcAft>
              <a:buNone/>
            </a:pPr>
            <a:endParaRPr sz="1200">
              <a:solidFill>
                <a:schemeClr val="dk1"/>
              </a:solidFill>
            </a:endParaRPr>
          </a:p>
          <a:p>
            <a:pPr marL="457200" lvl="0" indent="-304800" algn="just" rtl="0">
              <a:spcBef>
                <a:spcPts val="0"/>
              </a:spcBef>
              <a:spcAft>
                <a:spcPts val="0"/>
              </a:spcAft>
              <a:buClr>
                <a:schemeClr val="dk1"/>
              </a:buClr>
              <a:buSzPts val="1200"/>
              <a:buAutoNum type="arabicPeriod"/>
            </a:pPr>
            <a:r>
              <a:rPr lang="es-MX" sz="1200">
                <a:solidFill>
                  <a:schemeClr val="dk1"/>
                </a:solidFill>
              </a:rPr>
              <a:t>La producción de electrones es por Emisión de Campo (Los e- son extraídos del filamento por un campo eléctrico positivo muy intenso)</a:t>
            </a:r>
            <a:endParaRPr sz="1200">
              <a:solidFill>
                <a:schemeClr val="dk1"/>
              </a:solidFill>
            </a:endParaRPr>
          </a:p>
          <a:p>
            <a:pPr marL="457200" lvl="0" indent="-304800" algn="just" rtl="0">
              <a:spcBef>
                <a:spcPts val="0"/>
              </a:spcBef>
              <a:spcAft>
                <a:spcPts val="0"/>
              </a:spcAft>
              <a:buClr>
                <a:schemeClr val="dk1"/>
              </a:buClr>
              <a:buSzPts val="1200"/>
              <a:buAutoNum type="arabicPeriod"/>
            </a:pPr>
            <a:r>
              <a:rPr lang="es-MX" sz="1200">
                <a:solidFill>
                  <a:schemeClr val="dk1"/>
                </a:solidFill>
              </a:rPr>
              <a:t>El tipo de filamento que tiene una punta con un diámetro de 100 nm</a:t>
            </a:r>
            <a:endParaRPr sz="1200">
              <a:solidFill>
                <a:schemeClr val="dk1"/>
              </a:solidFill>
            </a:endParaRPr>
          </a:p>
          <a:p>
            <a:pPr marL="457200" lvl="0" indent="-304800" algn="just" rtl="0">
              <a:spcBef>
                <a:spcPts val="0"/>
              </a:spcBef>
              <a:spcAft>
                <a:spcPts val="0"/>
              </a:spcAft>
              <a:buClr>
                <a:schemeClr val="dk1"/>
              </a:buClr>
              <a:buSzPts val="1200"/>
              <a:buAutoNum type="arabicPeriod"/>
            </a:pPr>
            <a:r>
              <a:rPr lang="es-MX" sz="1200">
                <a:solidFill>
                  <a:schemeClr val="dk1"/>
                </a:solidFill>
              </a:rPr>
              <a:t>El diámetro del haz del crossover más pequeño (5nm)</a:t>
            </a:r>
            <a:endParaRPr sz="1200">
              <a:solidFill>
                <a:schemeClr val="dk1"/>
              </a:solidFill>
            </a:endParaRPr>
          </a:p>
          <a:p>
            <a:pPr marL="457200" lvl="0" indent="-304800" algn="just" rtl="0">
              <a:spcBef>
                <a:spcPts val="0"/>
              </a:spcBef>
              <a:spcAft>
                <a:spcPts val="0"/>
              </a:spcAft>
              <a:buClr>
                <a:schemeClr val="dk1"/>
              </a:buClr>
              <a:buSzPts val="1200"/>
              <a:buAutoNum type="arabicPeriod"/>
            </a:pPr>
            <a:r>
              <a:rPr lang="es-MX" sz="1200">
                <a:solidFill>
                  <a:schemeClr val="dk1"/>
                </a:solidFill>
              </a:rPr>
              <a:t>Maneja diámetros de haz pequeños,  no obstante que la corriente sea relativamente grande.</a:t>
            </a:r>
            <a:endParaRPr sz="1200">
              <a:solidFill>
                <a:schemeClr val="dk1"/>
              </a:solidFill>
            </a:endParaRPr>
          </a:p>
          <a:p>
            <a:pPr marL="457200" lvl="0" indent="-304800" algn="just" rtl="0">
              <a:spcBef>
                <a:spcPts val="0"/>
              </a:spcBef>
              <a:spcAft>
                <a:spcPts val="0"/>
              </a:spcAft>
              <a:buClr>
                <a:schemeClr val="dk1"/>
              </a:buClr>
              <a:buSzPts val="1200"/>
              <a:buAutoNum type="arabicPeriod"/>
            </a:pPr>
            <a:r>
              <a:rPr lang="es-MX" sz="1200">
                <a:solidFill>
                  <a:schemeClr val="dk1"/>
                </a:solidFill>
              </a:rPr>
              <a:t>Puede manejar Voltajes menores a 1 Kv, lo cual permite observar muestras no conductoras sin que la muestra no se cargue</a:t>
            </a:r>
            <a:endParaRPr sz="1200">
              <a:solidFill>
                <a:schemeClr val="dk1"/>
              </a:solidFill>
            </a:endParaRPr>
          </a:p>
          <a:p>
            <a:pPr marL="457200" lvl="0" indent="-304800" algn="just" rtl="0">
              <a:spcBef>
                <a:spcPts val="0"/>
              </a:spcBef>
              <a:spcAft>
                <a:spcPts val="0"/>
              </a:spcAft>
              <a:buClr>
                <a:schemeClr val="dk1"/>
              </a:buClr>
              <a:buSzPts val="1200"/>
              <a:buAutoNum type="arabicPeriod"/>
            </a:pPr>
            <a:r>
              <a:rPr lang="es-MX" sz="1200">
                <a:solidFill>
                  <a:schemeClr val="dk1"/>
                </a:solidFill>
              </a:rPr>
              <a:t>Es espécimen puede estar a menos de 1 mm de la lente objetivo </a:t>
            </a:r>
            <a:endParaRPr sz="1200">
              <a:solidFill>
                <a:schemeClr val="dk1"/>
              </a:solidFill>
            </a:endParaRPr>
          </a:p>
          <a:p>
            <a:pPr marL="457200" lvl="0" indent="0" algn="just" rtl="0">
              <a:spcBef>
                <a:spcPts val="0"/>
              </a:spcBef>
              <a:spcAft>
                <a:spcPts val="0"/>
              </a:spcAft>
              <a:buNone/>
            </a:pPr>
            <a:endParaRPr sz="12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951692a3ee_0_0"/>
          <p:cNvSpPr txBox="1"/>
          <p:nvPr/>
        </p:nvSpPr>
        <p:spPr>
          <a:xfrm>
            <a:off x="131225" y="100425"/>
            <a:ext cx="10515600" cy="5727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s-MX" b="1">
                <a:solidFill>
                  <a:schemeClr val="dk1"/>
                </a:solidFill>
              </a:rPr>
              <a:t>COMPARACIÓN ENTRE LAS CARACTERÍSTICAS DE UN SEM CONVENCIONAL Y UN SEM DE EMISIÓN DE CAMPO (FESEM)</a:t>
            </a:r>
            <a:endParaRPr b="1"/>
          </a:p>
        </p:txBody>
      </p:sp>
      <p:graphicFrame>
        <p:nvGraphicFramePr>
          <p:cNvPr id="123" name="Google Shape;123;g2951692a3ee_0_0"/>
          <p:cNvGraphicFramePr/>
          <p:nvPr/>
        </p:nvGraphicFramePr>
        <p:xfrm>
          <a:off x="569375" y="742950"/>
          <a:ext cx="9937800" cy="3243270"/>
        </p:xfrm>
        <a:graphic>
          <a:graphicData uri="http://schemas.openxmlformats.org/drawingml/2006/table">
            <a:tbl>
              <a:tblPr>
                <a:noFill/>
                <a:tableStyleId>{5156ACAB-7227-4FF3-A05C-7F74BA58CD34}</a:tableStyleId>
              </a:tblPr>
              <a:tblGrid>
                <a:gridCol w="3312600">
                  <a:extLst>
                    <a:ext uri="{9D8B030D-6E8A-4147-A177-3AD203B41FA5}">
                      <a16:colId xmlns:a16="http://schemas.microsoft.com/office/drawing/2014/main" val="20000"/>
                    </a:ext>
                  </a:extLst>
                </a:gridCol>
                <a:gridCol w="3312600">
                  <a:extLst>
                    <a:ext uri="{9D8B030D-6E8A-4147-A177-3AD203B41FA5}">
                      <a16:colId xmlns:a16="http://schemas.microsoft.com/office/drawing/2014/main" val="20001"/>
                    </a:ext>
                  </a:extLst>
                </a:gridCol>
                <a:gridCol w="3312600">
                  <a:extLst>
                    <a:ext uri="{9D8B030D-6E8A-4147-A177-3AD203B41FA5}">
                      <a16:colId xmlns:a16="http://schemas.microsoft.com/office/drawing/2014/main" val="20002"/>
                    </a:ext>
                  </a:extLst>
                </a:gridCol>
              </a:tblGrid>
              <a:tr h="402800">
                <a:tc>
                  <a:txBody>
                    <a:bodyPr/>
                    <a:lstStyle/>
                    <a:p>
                      <a:pPr marL="0" lvl="0" indent="0" algn="l" rtl="0">
                        <a:spcBef>
                          <a:spcPts val="0"/>
                        </a:spcBef>
                        <a:spcAft>
                          <a:spcPts val="0"/>
                        </a:spcAft>
                        <a:buNone/>
                      </a:pPr>
                      <a:r>
                        <a:rPr lang="es-MX" b="1"/>
                        <a:t>CARACTERÍSTICAS</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s-MX" b="1"/>
                        <a:t>SEM CONVENCIONAL</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s-MX" b="1"/>
                        <a:t>SEM DE EMISIÓN DE CAMPO</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extLst>
                  <a:ext uri="{0D108BD9-81ED-4DB2-BD59-A6C34878D82A}">
                    <a16:rowId xmlns:a16="http://schemas.microsoft.com/office/drawing/2014/main" val="10000"/>
                  </a:ext>
                </a:extLst>
              </a:tr>
              <a:tr h="619700">
                <a:tc>
                  <a:txBody>
                    <a:bodyPr/>
                    <a:lstStyle/>
                    <a:p>
                      <a:pPr marL="0" lvl="0" indent="0" algn="l" rtl="0">
                        <a:spcBef>
                          <a:spcPts val="0"/>
                        </a:spcBef>
                        <a:spcAft>
                          <a:spcPts val="0"/>
                        </a:spcAft>
                        <a:buNone/>
                      </a:pPr>
                      <a:r>
                        <a:rPr lang="es-MX"/>
                        <a:t>TIPO DE EMISIÓN DE ELECTRONES PRIMARIOS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s-MX"/>
                        <a:t>Emisión termoiónica</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s-MX"/>
                        <a:t>Emisión de campo</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extLst>
                  <a:ext uri="{0D108BD9-81ED-4DB2-BD59-A6C34878D82A}">
                    <a16:rowId xmlns:a16="http://schemas.microsoft.com/office/drawing/2014/main" val="10001"/>
                  </a:ext>
                </a:extLst>
              </a:tr>
              <a:tr h="402800">
                <a:tc>
                  <a:txBody>
                    <a:bodyPr/>
                    <a:lstStyle/>
                    <a:p>
                      <a:pPr marL="0" lvl="0" indent="0" algn="l" rtl="0">
                        <a:spcBef>
                          <a:spcPts val="0"/>
                        </a:spcBef>
                        <a:spcAft>
                          <a:spcPts val="0"/>
                        </a:spcAft>
                        <a:buNone/>
                      </a:pPr>
                      <a:r>
                        <a:rPr lang="es-MX"/>
                        <a:t>VOLTAJE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s-MX"/>
                        <a:t> 1 Kv hasta 30 Kv</a:t>
                      </a:r>
                      <a:endParaRPr baseline="30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s-MX"/>
                        <a:t> 0.1 Kv  hasta 30 Kv</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extLst>
                  <a:ext uri="{0D108BD9-81ED-4DB2-BD59-A6C34878D82A}">
                    <a16:rowId xmlns:a16="http://schemas.microsoft.com/office/drawing/2014/main" val="10002"/>
                  </a:ext>
                </a:extLst>
              </a:tr>
              <a:tr h="402800">
                <a:tc>
                  <a:txBody>
                    <a:bodyPr/>
                    <a:lstStyle/>
                    <a:p>
                      <a:pPr marL="0" lvl="0" indent="0" algn="l" rtl="0">
                        <a:spcBef>
                          <a:spcPts val="0"/>
                        </a:spcBef>
                        <a:spcAft>
                          <a:spcPts val="0"/>
                        </a:spcAft>
                        <a:buNone/>
                      </a:pPr>
                      <a:r>
                        <a:rPr lang="es-MX"/>
                        <a:t>RESOLUCIÓN</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s-MX"/>
                        <a:t>3 a 4 nm</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s-MX"/>
                        <a:t>1 nm</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extLst>
                  <a:ext uri="{0D108BD9-81ED-4DB2-BD59-A6C34878D82A}">
                    <a16:rowId xmlns:a16="http://schemas.microsoft.com/office/drawing/2014/main" val="10003"/>
                  </a:ext>
                </a:extLst>
              </a:tr>
              <a:tr h="402800">
                <a:tc>
                  <a:txBody>
                    <a:bodyPr/>
                    <a:lstStyle/>
                    <a:p>
                      <a:pPr marL="0" lvl="0" indent="0" algn="l" rtl="0">
                        <a:spcBef>
                          <a:spcPts val="0"/>
                        </a:spcBef>
                        <a:spcAft>
                          <a:spcPts val="0"/>
                        </a:spcAft>
                        <a:buNone/>
                      </a:pPr>
                      <a:r>
                        <a:rPr lang="es-MX"/>
                        <a:t>AUMENTO</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s-MX"/>
                        <a:t>10 x hasta 300,000 x</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s-MX"/>
                        <a:t>10 x hasta 1 x 10</a:t>
                      </a:r>
                      <a:r>
                        <a:rPr lang="es-MX" baseline="30000"/>
                        <a:t>6</a:t>
                      </a:r>
                      <a:r>
                        <a:rPr lang="es-MX"/>
                        <a:t> X</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extLst>
                  <a:ext uri="{0D108BD9-81ED-4DB2-BD59-A6C34878D82A}">
                    <a16:rowId xmlns:a16="http://schemas.microsoft.com/office/drawing/2014/main" val="10004"/>
                  </a:ext>
                </a:extLst>
              </a:tr>
              <a:tr h="402800">
                <a:tc>
                  <a:txBody>
                    <a:bodyPr/>
                    <a:lstStyle/>
                    <a:p>
                      <a:pPr marL="0" lvl="0" indent="0" algn="l" rtl="0">
                        <a:spcBef>
                          <a:spcPts val="0"/>
                        </a:spcBef>
                        <a:spcAft>
                          <a:spcPts val="0"/>
                        </a:spcAft>
                        <a:buNone/>
                      </a:pPr>
                      <a:r>
                        <a:rPr lang="es-MX"/>
                        <a:t>DIÁMETRO DE LA PUNTA DEL FILAMENTO</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s-MX"/>
                        <a:t>10~ 20 µm</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s-MX"/>
                        <a:t>5 a 20 nm</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extLst>
                  <a:ext uri="{0D108BD9-81ED-4DB2-BD59-A6C34878D82A}">
                    <a16:rowId xmlns:a16="http://schemas.microsoft.com/office/drawing/2014/main" val="10005"/>
                  </a:ext>
                </a:extLst>
              </a:tr>
              <a:tr h="402800">
                <a:tc>
                  <a:txBody>
                    <a:bodyPr/>
                    <a:lstStyle/>
                    <a:p>
                      <a:pPr marL="0" lvl="0" indent="0" algn="l" rtl="0">
                        <a:spcBef>
                          <a:spcPts val="0"/>
                        </a:spcBef>
                        <a:spcAft>
                          <a:spcPts val="0"/>
                        </a:spcAft>
                        <a:buNone/>
                      </a:pPr>
                      <a:r>
                        <a:rPr lang="es-MX"/>
                        <a:t>Brillantes (Acm</a:t>
                      </a:r>
                      <a:r>
                        <a:rPr lang="es-MX" baseline="30000"/>
                        <a:t>-2</a:t>
                      </a:r>
                      <a:r>
                        <a:rPr lang="es-MX"/>
                        <a:t>rad</a:t>
                      </a:r>
                      <a:r>
                        <a:rPr lang="es-MX" baseline="30000"/>
                        <a:t>-2</a:t>
                      </a:r>
                      <a:r>
                        <a:rPr lang="es-MX"/>
                        <a:t>)</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s-MX"/>
                        <a:t>10</a:t>
                      </a:r>
                      <a:r>
                        <a:rPr lang="es-MX" baseline="30000"/>
                        <a:t>5</a:t>
                      </a:r>
                      <a:endParaRPr baseline="30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s-MX"/>
                        <a:t>10</a:t>
                      </a:r>
                      <a:r>
                        <a:rPr lang="es-MX" baseline="30000"/>
                        <a:t>8</a:t>
                      </a:r>
                      <a:endParaRPr baseline="30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extLst>
                  <a:ext uri="{0D108BD9-81ED-4DB2-BD59-A6C34878D82A}">
                    <a16:rowId xmlns:a16="http://schemas.microsoft.com/office/drawing/2014/main" val="10006"/>
                  </a:ext>
                </a:extLst>
              </a:tr>
            </a:tbl>
          </a:graphicData>
        </a:graphic>
      </p:graphicFrame>
      <p:grpSp>
        <p:nvGrpSpPr>
          <p:cNvPr id="124" name="Google Shape;124;g2951692a3ee_0_0"/>
          <p:cNvGrpSpPr/>
          <p:nvPr/>
        </p:nvGrpSpPr>
        <p:grpSpPr>
          <a:xfrm>
            <a:off x="7497415" y="4129430"/>
            <a:ext cx="3010022" cy="2389825"/>
            <a:chOff x="7631174" y="4192975"/>
            <a:chExt cx="2876000" cy="2299899"/>
          </a:xfrm>
        </p:grpSpPr>
        <p:pic>
          <p:nvPicPr>
            <p:cNvPr id="125" name="Google Shape;125;g2951692a3ee_0_0" descr="CNT-05"/>
            <p:cNvPicPr preferRelativeResize="0"/>
            <p:nvPr/>
          </p:nvPicPr>
          <p:blipFill rotWithShape="1">
            <a:blip r:embed="rId3">
              <a:alphaModFix/>
            </a:blip>
            <a:srcRect/>
            <a:stretch/>
          </p:blipFill>
          <p:spPr>
            <a:xfrm>
              <a:off x="7631174" y="4192975"/>
              <a:ext cx="2876000" cy="2299899"/>
            </a:xfrm>
            <a:prstGeom prst="rect">
              <a:avLst/>
            </a:prstGeom>
            <a:noFill/>
            <a:ln>
              <a:noFill/>
            </a:ln>
          </p:spPr>
        </p:pic>
        <p:sp>
          <p:nvSpPr>
            <p:cNvPr id="126" name="Google Shape;126;g2951692a3ee_0_0"/>
            <p:cNvSpPr txBox="1"/>
            <p:nvPr/>
          </p:nvSpPr>
          <p:spPr>
            <a:xfrm>
              <a:off x="9745125" y="4192975"/>
              <a:ext cx="762000" cy="3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b="1">
                  <a:solidFill>
                    <a:schemeClr val="lt1"/>
                  </a:solidFill>
                  <a:latin typeface="Arial Narrow"/>
                  <a:ea typeface="Arial Narrow"/>
                  <a:cs typeface="Arial Narrow"/>
                  <a:sym typeface="Arial Narrow"/>
                </a:rPr>
                <a:t>FESEM</a:t>
              </a:r>
              <a:endParaRPr b="1">
                <a:solidFill>
                  <a:schemeClr val="lt1"/>
                </a:solidFill>
                <a:latin typeface="Arial Narrow"/>
                <a:ea typeface="Arial Narrow"/>
                <a:cs typeface="Arial Narrow"/>
                <a:sym typeface="Arial Narrow"/>
              </a:endParaRPr>
            </a:p>
          </p:txBody>
        </p:sp>
      </p:grpSp>
      <p:grpSp>
        <p:nvGrpSpPr>
          <p:cNvPr id="127" name="Google Shape;127;g2951692a3ee_0_0"/>
          <p:cNvGrpSpPr/>
          <p:nvPr/>
        </p:nvGrpSpPr>
        <p:grpSpPr>
          <a:xfrm>
            <a:off x="3881975" y="4056025"/>
            <a:ext cx="3131730" cy="2940800"/>
            <a:chOff x="3881975" y="4056025"/>
            <a:chExt cx="3131730" cy="2940800"/>
          </a:xfrm>
        </p:grpSpPr>
        <p:grpSp>
          <p:nvGrpSpPr>
            <p:cNvPr id="128" name="Google Shape;128;g2951692a3ee_0_0"/>
            <p:cNvGrpSpPr/>
            <p:nvPr/>
          </p:nvGrpSpPr>
          <p:grpSpPr>
            <a:xfrm>
              <a:off x="3881975" y="4056025"/>
              <a:ext cx="3131730" cy="2540600"/>
              <a:chOff x="3881975" y="4056025"/>
              <a:chExt cx="3131730" cy="2540600"/>
            </a:xfrm>
          </p:grpSpPr>
          <p:pic>
            <p:nvPicPr>
              <p:cNvPr id="129" name="Google Shape;129;g2951692a3ee_0_0"/>
              <p:cNvPicPr preferRelativeResize="0"/>
              <p:nvPr/>
            </p:nvPicPr>
            <p:blipFill>
              <a:blip r:embed="rId4">
                <a:alphaModFix/>
              </a:blip>
              <a:stretch>
                <a:fillRect/>
              </a:stretch>
            </p:blipFill>
            <p:spPr>
              <a:xfrm>
                <a:off x="3881975" y="4056025"/>
                <a:ext cx="3131730" cy="2540600"/>
              </a:xfrm>
              <a:prstGeom prst="rect">
                <a:avLst/>
              </a:prstGeom>
              <a:noFill/>
              <a:ln>
                <a:noFill/>
              </a:ln>
            </p:spPr>
          </p:pic>
          <p:sp>
            <p:nvSpPr>
              <p:cNvPr id="130" name="Google Shape;130;g2951692a3ee_0_0"/>
              <p:cNvSpPr txBox="1"/>
              <p:nvPr/>
            </p:nvSpPr>
            <p:spPr>
              <a:xfrm>
                <a:off x="6430425" y="4056025"/>
                <a:ext cx="58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b="1">
                    <a:solidFill>
                      <a:schemeClr val="lt1"/>
                    </a:solidFill>
                    <a:latin typeface="Arial Narrow"/>
                    <a:ea typeface="Arial Narrow"/>
                    <a:cs typeface="Arial Narrow"/>
                    <a:sym typeface="Arial Narrow"/>
                  </a:rPr>
                  <a:t>SEM</a:t>
                </a:r>
                <a:endParaRPr b="1">
                  <a:solidFill>
                    <a:schemeClr val="lt1"/>
                  </a:solidFill>
                  <a:latin typeface="Arial Narrow"/>
                  <a:ea typeface="Arial Narrow"/>
                  <a:cs typeface="Arial Narrow"/>
                  <a:sym typeface="Arial Narrow"/>
                </a:endParaRPr>
              </a:p>
            </p:txBody>
          </p:sp>
        </p:grpSp>
        <p:sp>
          <p:nvSpPr>
            <p:cNvPr id="131" name="Google Shape;131;g2951692a3ee_0_0"/>
            <p:cNvSpPr txBox="1"/>
            <p:nvPr/>
          </p:nvSpPr>
          <p:spPr>
            <a:xfrm>
              <a:off x="3881988" y="6596625"/>
              <a:ext cx="313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a:t>Partículas de Galio a 300,000X </a:t>
              </a:r>
              <a:endParaRPr/>
            </a:p>
          </p:txBody>
        </p:sp>
      </p:grpSp>
      <p:sp>
        <p:nvSpPr>
          <p:cNvPr id="132" name="Google Shape;132;g2951692a3ee_0_0"/>
          <p:cNvSpPr txBox="1"/>
          <p:nvPr/>
        </p:nvSpPr>
        <p:spPr>
          <a:xfrm>
            <a:off x="7497425" y="6519250"/>
            <a:ext cx="300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a:t>Nanotubo de Carbón a 1,000,000X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2951692a3ee_1_0"/>
          <p:cNvSpPr txBox="1"/>
          <p:nvPr/>
        </p:nvSpPr>
        <p:spPr>
          <a:xfrm>
            <a:off x="383850" y="94850"/>
            <a:ext cx="1142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b="1"/>
              <a:t>MICROSCOPIO ELECTRÓNICO DE BARRIDO DE BAJO VACÍO  o SCANNING ELECTRON MICROSCOPY LOW VACUUM (SEM LV) </a:t>
            </a:r>
            <a:endParaRPr b="1"/>
          </a:p>
        </p:txBody>
      </p:sp>
      <p:sp>
        <p:nvSpPr>
          <p:cNvPr id="138" name="Google Shape;138;g2951692a3ee_1_0"/>
          <p:cNvSpPr txBox="1"/>
          <p:nvPr/>
        </p:nvSpPr>
        <p:spPr>
          <a:xfrm>
            <a:off x="332550" y="495050"/>
            <a:ext cx="11712000" cy="1431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MX" sz="1200"/>
              <a:t>El MEB de bajo vacío (SEM LV) está equipado con dos sistemas de vacío:</a:t>
            </a:r>
            <a:endParaRPr sz="1200"/>
          </a:p>
          <a:p>
            <a:pPr marL="457200" lvl="0" indent="-304800" algn="l" rtl="0">
              <a:lnSpc>
                <a:spcPct val="115000"/>
              </a:lnSpc>
              <a:spcBef>
                <a:spcPts val="0"/>
              </a:spcBef>
              <a:spcAft>
                <a:spcPts val="0"/>
              </a:spcAft>
              <a:buSzPts val="1200"/>
              <a:buAutoNum type="arabicPeriod"/>
            </a:pPr>
            <a:r>
              <a:rPr lang="es-MX" sz="1200"/>
              <a:t>El primer sistema que consiste en una bomba de vacío rotatoria, y una bomba de vacío turbomolecular, estas conectadas a la columna y al cañón del MEB. Estas dos bombas se encargan de realizar el alto vacío (10-7 torr) en dichas partes del MEB</a:t>
            </a:r>
            <a:endParaRPr sz="1200"/>
          </a:p>
          <a:p>
            <a:pPr marL="457200" lvl="0" indent="-304800" algn="l" rtl="0">
              <a:lnSpc>
                <a:spcPct val="115000"/>
              </a:lnSpc>
              <a:spcBef>
                <a:spcPts val="0"/>
              </a:spcBef>
              <a:spcAft>
                <a:spcPts val="0"/>
              </a:spcAft>
              <a:buSzPts val="1200"/>
              <a:buAutoNum type="arabicPeriod"/>
            </a:pPr>
            <a:r>
              <a:rPr lang="es-MX" sz="1200"/>
              <a:t>El segundo sistema consiste en otra bomba de vacío rotatoria , la cual está conectada a la cámara del espécimen y se encarga de realizar un bajo vacío que puede variar de(entre 0.045 a 2 torr, según lo selecciones el usuario.</a:t>
            </a:r>
            <a:endParaRPr sz="1200"/>
          </a:p>
          <a:p>
            <a:pPr marL="457200" lvl="0" indent="0" algn="l" rtl="0">
              <a:lnSpc>
                <a:spcPct val="115000"/>
              </a:lnSpc>
              <a:spcBef>
                <a:spcPts val="0"/>
              </a:spcBef>
              <a:spcAft>
                <a:spcPts val="0"/>
              </a:spcAft>
              <a:buNone/>
            </a:pPr>
            <a:r>
              <a:rPr lang="es-MX" sz="1200"/>
              <a:t>NOTA: En bajo vacío los valores más positivos de vacío se utilizan para muestras que requieren un más mal vacío (es decir muestras que tienen humedad) </a:t>
            </a:r>
            <a:endParaRPr sz="1200"/>
          </a:p>
        </p:txBody>
      </p:sp>
      <p:pic>
        <p:nvPicPr>
          <p:cNvPr id="139" name="Google Shape;139;g2951692a3ee_1_0"/>
          <p:cNvPicPr preferRelativeResize="0"/>
          <p:nvPr/>
        </p:nvPicPr>
        <p:blipFill>
          <a:blip r:embed="rId3">
            <a:alphaModFix/>
          </a:blip>
          <a:stretch>
            <a:fillRect/>
          </a:stretch>
        </p:blipFill>
        <p:spPr>
          <a:xfrm>
            <a:off x="2602305" y="1972550"/>
            <a:ext cx="7210644" cy="3809525"/>
          </a:xfrm>
          <a:prstGeom prst="rect">
            <a:avLst/>
          </a:prstGeom>
          <a:noFill/>
          <a:ln>
            <a:noFill/>
          </a:ln>
        </p:spPr>
      </p:pic>
      <p:sp>
        <p:nvSpPr>
          <p:cNvPr id="140" name="Google Shape;140;g2951692a3ee_1_0"/>
          <p:cNvSpPr txBox="1"/>
          <p:nvPr/>
        </p:nvSpPr>
        <p:spPr>
          <a:xfrm>
            <a:off x="158575" y="5888225"/>
            <a:ext cx="11712000" cy="79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MX" sz="1200"/>
              <a:t>Fig. Esquema de un SEM LV donde se muestra la localización de las dos bombas rotatorias (RP1, RP2). RP1 se encarga de evacuar la columna electrón óptica y la bomba turbomolecular ó difusora (DP) se ocupa de conseguir el alto vacío, mientras que la RP2 evacúa la cámara del espécimen para el modo de bajo vacío (Takeo, el tal., 1996)</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960909d0ce_0_2"/>
          <p:cNvSpPr txBox="1"/>
          <p:nvPr/>
        </p:nvSpPr>
        <p:spPr>
          <a:xfrm>
            <a:off x="241300" y="114300"/>
            <a:ext cx="11231100" cy="780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MX" sz="1800" b="1">
                <a:solidFill>
                  <a:schemeClr val="dk1"/>
                </a:solidFill>
              </a:rPr>
              <a:t>PRINCIPIO TEÓRICO POR EL CUAL EN UN SEM LV  SE PUEDEN OBSERVAR MUESTRAS NO CONDUCTORAS SIN TENER QUE RECUBRIRLAS CON ALGÚN METAL (Ej. GRAFITO U ORO)</a:t>
            </a:r>
            <a:endParaRPr sz="1800" b="1"/>
          </a:p>
        </p:txBody>
      </p:sp>
      <p:pic>
        <p:nvPicPr>
          <p:cNvPr id="146" name="Google Shape;146;g2960909d0ce_0_2"/>
          <p:cNvPicPr preferRelativeResize="0"/>
          <p:nvPr/>
        </p:nvPicPr>
        <p:blipFill>
          <a:blip r:embed="rId3">
            <a:alphaModFix/>
          </a:blip>
          <a:stretch>
            <a:fillRect/>
          </a:stretch>
        </p:blipFill>
        <p:spPr>
          <a:xfrm>
            <a:off x="4902200" y="1256500"/>
            <a:ext cx="7103526" cy="4573751"/>
          </a:xfrm>
          <a:prstGeom prst="rect">
            <a:avLst/>
          </a:prstGeom>
          <a:noFill/>
          <a:ln w="28575" cap="flat" cmpd="sng">
            <a:solidFill>
              <a:schemeClr val="accent1"/>
            </a:solidFill>
            <a:prstDash val="solid"/>
            <a:round/>
            <a:headEnd type="none" w="sm" len="sm"/>
            <a:tailEnd type="none" w="sm" len="sm"/>
          </a:ln>
        </p:spPr>
      </p:pic>
      <p:sp>
        <p:nvSpPr>
          <p:cNvPr id="147" name="Google Shape;147;g2960909d0ce_0_2"/>
          <p:cNvSpPr txBox="1"/>
          <p:nvPr/>
        </p:nvSpPr>
        <p:spPr>
          <a:xfrm>
            <a:off x="241300" y="894600"/>
            <a:ext cx="4457700" cy="4279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MX">
                <a:latin typeface="Calibri"/>
                <a:ea typeface="Calibri"/>
                <a:cs typeface="Calibri"/>
                <a:sym typeface="Calibri"/>
              </a:rPr>
              <a:t>La observación de especímenes no conductores en Microscopio Electrónico de Barrido de Bajo Vacío se realiza en general por neutralización de la carga en la superficie del espécimen. Lo cual se  detalla  a continuación:</a:t>
            </a:r>
            <a:endParaRPr>
              <a:latin typeface="Calibri"/>
              <a:ea typeface="Calibri"/>
              <a:cs typeface="Calibri"/>
              <a:sym typeface="Calibri"/>
            </a:endParaRPr>
          </a:p>
          <a:p>
            <a:pPr marL="0" lvl="0" indent="0" algn="just" rtl="0">
              <a:spcBef>
                <a:spcPts val="0"/>
              </a:spcBef>
              <a:spcAft>
                <a:spcPts val="0"/>
              </a:spcAft>
              <a:buNone/>
            </a:pPr>
            <a:endParaRPr>
              <a:latin typeface="Calibri"/>
              <a:ea typeface="Calibri"/>
              <a:cs typeface="Calibri"/>
              <a:sym typeface="Calibri"/>
            </a:endParaRPr>
          </a:p>
          <a:p>
            <a:pPr marL="457200" lvl="0" indent="-317500" algn="just" rtl="0">
              <a:spcBef>
                <a:spcPts val="0"/>
              </a:spcBef>
              <a:spcAft>
                <a:spcPts val="0"/>
              </a:spcAft>
              <a:buSzPts val="1400"/>
              <a:buFont typeface="Calibri"/>
              <a:buAutoNum type="arabicPeriod"/>
            </a:pPr>
            <a:r>
              <a:rPr lang="es-MX">
                <a:latin typeface="Calibri"/>
                <a:ea typeface="Calibri"/>
                <a:cs typeface="Calibri"/>
                <a:sym typeface="Calibri"/>
              </a:rPr>
              <a:t>Algunos electrones del haz primario logran llegar (a pesar de las moléculas de aire en la cámara del espécimen) hasta la superficie de la muestra.</a:t>
            </a:r>
            <a:endParaRPr>
              <a:latin typeface="Calibri"/>
              <a:ea typeface="Calibri"/>
              <a:cs typeface="Calibri"/>
              <a:sym typeface="Calibri"/>
            </a:endParaRPr>
          </a:p>
          <a:p>
            <a:pPr marL="457200" lvl="0" indent="-317500" algn="just" rtl="0">
              <a:spcBef>
                <a:spcPts val="0"/>
              </a:spcBef>
              <a:spcAft>
                <a:spcPts val="0"/>
              </a:spcAft>
              <a:buSzPts val="1400"/>
              <a:buFont typeface="Calibri"/>
              <a:buAutoNum type="arabicPeriod"/>
            </a:pPr>
            <a:r>
              <a:rPr lang="es-MX">
                <a:latin typeface="Calibri"/>
                <a:ea typeface="Calibri"/>
                <a:cs typeface="Calibri"/>
                <a:sym typeface="Calibri"/>
              </a:rPr>
              <a:t>Lo anterior causa que la superficie del espécimen se cargue negativamente debido a que no es conductora.</a:t>
            </a:r>
            <a:endParaRPr>
              <a:latin typeface="Calibri"/>
              <a:ea typeface="Calibri"/>
              <a:cs typeface="Calibri"/>
              <a:sym typeface="Calibri"/>
            </a:endParaRPr>
          </a:p>
          <a:p>
            <a:pPr marL="457200" lvl="0" indent="-317500" algn="just" rtl="0">
              <a:spcBef>
                <a:spcPts val="0"/>
              </a:spcBef>
              <a:spcAft>
                <a:spcPts val="0"/>
              </a:spcAft>
              <a:buSzPts val="1400"/>
              <a:buFont typeface="Calibri"/>
              <a:buAutoNum type="arabicPeriod"/>
            </a:pPr>
            <a:r>
              <a:rPr lang="es-MX">
                <a:latin typeface="Calibri"/>
                <a:ea typeface="Calibri"/>
                <a:cs typeface="Calibri"/>
                <a:sym typeface="Calibri"/>
              </a:rPr>
              <a:t>Otros electrones del haz primario chocan con las moléculas de aire en la cámara del espécimen causando que estas se ionizan formando iones (+, -)</a:t>
            </a:r>
            <a:endParaRPr>
              <a:latin typeface="Calibri"/>
              <a:ea typeface="Calibri"/>
              <a:cs typeface="Calibri"/>
              <a:sym typeface="Calibri"/>
            </a:endParaRPr>
          </a:p>
          <a:p>
            <a:pPr marL="457200" lvl="0" indent="-317500" algn="just" rtl="0">
              <a:spcBef>
                <a:spcPts val="0"/>
              </a:spcBef>
              <a:spcAft>
                <a:spcPts val="0"/>
              </a:spcAft>
              <a:buSzPts val="1400"/>
              <a:buFont typeface="Calibri"/>
              <a:buAutoNum type="arabicPeriod"/>
            </a:pPr>
            <a:r>
              <a:rPr lang="es-MX">
                <a:latin typeface="Calibri"/>
                <a:ea typeface="Calibri"/>
                <a:cs typeface="Calibri"/>
                <a:sym typeface="Calibri"/>
              </a:rPr>
              <a:t>Los iones positivos se van a pegar a la  superficie de la muestra la cual está cargada negativamente, por lo que la carga se neutraliza. </a:t>
            </a:r>
            <a:endParaRPr>
              <a:latin typeface="Calibri"/>
              <a:ea typeface="Calibri"/>
              <a:cs typeface="Calibri"/>
              <a:sym typeface="Calibri"/>
            </a:endParaRPr>
          </a:p>
          <a:p>
            <a:pPr marL="457200" lvl="0" indent="-317500" algn="just" rtl="0">
              <a:spcBef>
                <a:spcPts val="0"/>
              </a:spcBef>
              <a:spcAft>
                <a:spcPts val="0"/>
              </a:spcAft>
              <a:buSzPts val="1400"/>
              <a:buFont typeface="Calibri"/>
              <a:buAutoNum type="arabicPeriod"/>
            </a:pPr>
            <a:r>
              <a:rPr lang="es-MX">
                <a:latin typeface="Calibri"/>
                <a:ea typeface="Calibri"/>
                <a:cs typeface="Calibri"/>
                <a:sym typeface="Calibri"/>
              </a:rPr>
              <a:t>De esta forma, un espécimen no conductor no se carga durante su observación en el SEM LV.</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95a57be29b_1_2"/>
          <p:cNvSpPr txBox="1"/>
          <p:nvPr/>
        </p:nvSpPr>
        <p:spPr>
          <a:xfrm>
            <a:off x="1266717" y="88900"/>
            <a:ext cx="6585900" cy="400200"/>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None/>
            </a:pPr>
            <a:r>
              <a:rPr lang="es-MX" b="1">
                <a:solidFill>
                  <a:schemeClr val="dk1"/>
                </a:solidFill>
              </a:rPr>
              <a:t>MICROSCOPIO ELECTRÓNICO DE BARRIDO AMBIENTAL (ESEM)</a:t>
            </a:r>
            <a:endParaRPr/>
          </a:p>
        </p:txBody>
      </p:sp>
      <p:sp>
        <p:nvSpPr>
          <p:cNvPr id="153" name="Google Shape;153;g295a57be29b_1_2"/>
          <p:cNvSpPr txBox="1"/>
          <p:nvPr/>
        </p:nvSpPr>
        <p:spPr>
          <a:xfrm>
            <a:off x="292100" y="489100"/>
            <a:ext cx="11899800" cy="1693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just" rtl="0">
              <a:lnSpc>
                <a:spcPct val="150000"/>
              </a:lnSpc>
              <a:spcBef>
                <a:spcPts val="0"/>
              </a:spcBef>
              <a:spcAft>
                <a:spcPts val="0"/>
              </a:spcAft>
              <a:buNone/>
            </a:pPr>
            <a:r>
              <a:rPr lang="es-MX"/>
              <a:t>Primero recordemos que el MEB convencional trabaja en alto vacío, y los requisitos que deben cumplir las muestras para ser observadas en este tipo de SEM son: </a:t>
            </a:r>
            <a:endParaRPr/>
          </a:p>
          <a:p>
            <a:pPr marL="457200" lvl="0" indent="-317500" algn="just" rtl="0">
              <a:lnSpc>
                <a:spcPct val="150000"/>
              </a:lnSpc>
              <a:spcBef>
                <a:spcPts val="0"/>
              </a:spcBef>
              <a:spcAft>
                <a:spcPts val="0"/>
              </a:spcAft>
              <a:buSzPts val="1400"/>
              <a:buAutoNum type="alphaLcParenR"/>
            </a:pPr>
            <a:r>
              <a:rPr lang="es-MX"/>
              <a:t>Estar secas</a:t>
            </a:r>
            <a:endParaRPr/>
          </a:p>
          <a:p>
            <a:pPr marL="457200" lvl="0" indent="-317500" algn="just" rtl="0">
              <a:lnSpc>
                <a:spcPct val="150000"/>
              </a:lnSpc>
              <a:spcBef>
                <a:spcPts val="0"/>
              </a:spcBef>
              <a:spcAft>
                <a:spcPts val="0"/>
              </a:spcAft>
              <a:buSzPts val="1400"/>
              <a:buAutoNum type="alphaLcParenR"/>
            </a:pPr>
            <a:r>
              <a:rPr lang="es-MX"/>
              <a:t>No se desgasificar (estable al haz de electrones)</a:t>
            </a:r>
            <a:endParaRPr/>
          </a:p>
          <a:p>
            <a:pPr marL="457200" lvl="0" indent="-317500" algn="just" rtl="0">
              <a:lnSpc>
                <a:spcPct val="150000"/>
              </a:lnSpc>
              <a:spcBef>
                <a:spcPts val="0"/>
              </a:spcBef>
              <a:spcAft>
                <a:spcPts val="0"/>
              </a:spcAft>
              <a:buSzPts val="1400"/>
              <a:buAutoNum type="alphaLcParenR"/>
            </a:pPr>
            <a:r>
              <a:rPr lang="es-MX"/>
              <a:t>Conductora de la electricidad. </a:t>
            </a:r>
            <a:endParaRPr/>
          </a:p>
        </p:txBody>
      </p:sp>
      <p:sp>
        <p:nvSpPr>
          <p:cNvPr id="154" name="Google Shape;154;g295a57be29b_1_2"/>
          <p:cNvSpPr txBox="1"/>
          <p:nvPr/>
        </p:nvSpPr>
        <p:spPr>
          <a:xfrm>
            <a:off x="292100" y="2182300"/>
            <a:ext cx="8150700" cy="46023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179999" lvl="0" indent="-88900" algn="just" rtl="0">
              <a:lnSpc>
                <a:spcPct val="150000"/>
              </a:lnSpc>
              <a:spcBef>
                <a:spcPts val="0"/>
              </a:spcBef>
              <a:spcAft>
                <a:spcPts val="0"/>
              </a:spcAft>
              <a:buSzPts val="1400"/>
              <a:buChar char="●"/>
            </a:pPr>
            <a:r>
              <a:rPr lang="es-MX" dirty="0"/>
              <a:t>En un Microscopio Electrónico de Barrido Ambiental (ESEM) en cambio se pueden observar especímenes con humedad y sin alguna preparación como geles. Por lo que es posible observar muestras en su estado natural.</a:t>
            </a:r>
            <a:endParaRPr dirty="0"/>
          </a:p>
          <a:p>
            <a:pPr marL="179999" lvl="0" indent="-88900" algn="just" rtl="0">
              <a:lnSpc>
                <a:spcPct val="150000"/>
              </a:lnSpc>
              <a:spcBef>
                <a:spcPts val="0"/>
              </a:spcBef>
              <a:spcAft>
                <a:spcPts val="0"/>
              </a:spcAft>
              <a:buSzPts val="1400"/>
              <a:buChar char="●"/>
            </a:pPr>
            <a:r>
              <a:rPr lang="es-MX" dirty="0"/>
              <a:t>En un ESEM a comparación de un SEM convencional existen una serie de aperturas que se encuentran debajo de la columna del SEM como puede observarse en esta figura. Las cuales permiten tener una presión diferencial en la columna con respecto a la cámara del espécimen.</a:t>
            </a:r>
            <a:endParaRPr dirty="0"/>
          </a:p>
          <a:p>
            <a:pPr marL="179999" lvl="0" indent="-88900" algn="just" rtl="0">
              <a:lnSpc>
                <a:spcPct val="150000"/>
              </a:lnSpc>
              <a:spcBef>
                <a:spcPts val="0"/>
              </a:spcBef>
              <a:spcAft>
                <a:spcPts val="0"/>
              </a:spcAft>
              <a:buSzPts val="1400"/>
              <a:buChar char="●"/>
            </a:pPr>
            <a:r>
              <a:rPr lang="es-MX" dirty="0"/>
              <a:t>Este tipo de SEM permite trabajar con los filamentos de W, LaB6 y de Emisión de campo.</a:t>
            </a:r>
            <a:endParaRPr dirty="0"/>
          </a:p>
          <a:p>
            <a:pPr marL="179999" lvl="0" indent="-88900" algn="just" rtl="0">
              <a:lnSpc>
                <a:spcPct val="150000"/>
              </a:lnSpc>
              <a:spcBef>
                <a:spcPts val="0"/>
              </a:spcBef>
              <a:spcAft>
                <a:spcPts val="0"/>
              </a:spcAft>
              <a:buSzPts val="1400"/>
              <a:buChar char="●"/>
            </a:pPr>
            <a:r>
              <a:rPr lang="es-MX" dirty="0"/>
              <a:t>En la cámara del espécimen se introduce generalmente  vapor de agua, lo cual permite observar especímenes húmedos en su estado natural.</a:t>
            </a:r>
            <a:endParaRPr dirty="0"/>
          </a:p>
          <a:p>
            <a:pPr marL="179999" lvl="0" indent="-88900" algn="just" rtl="0">
              <a:lnSpc>
                <a:spcPct val="150000"/>
              </a:lnSpc>
              <a:spcBef>
                <a:spcPts val="0"/>
              </a:spcBef>
              <a:spcAft>
                <a:spcPts val="0"/>
              </a:spcAft>
              <a:buSzPts val="1400"/>
              <a:buChar char="●"/>
            </a:pPr>
            <a:r>
              <a:rPr lang="es-MX" dirty="0"/>
              <a:t>Con respecto al uso de vapor de agua en el  ESEM, recordemos que en el SEM convencional se utiliza el detector de </a:t>
            </a:r>
            <a:r>
              <a:rPr lang="es-MX" dirty="0" err="1"/>
              <a:t>Everhart</a:t>
            </a:r>
            <a:r>
              <a:rPr lang="es-MX" dirty="0"/>
              <a:t> y </a:t>
            </a:r>
            <a:r>
              <a:rPr lang="es-MX" dirty="0" err="1"/>
              <a:t>Thornley</a:t>
            </a:r>
            <a:r>
              <a:rPr lang="es-MX" dirty="0"/>
              <a:t> para detectar los electrones secundarios (SE) en alto vacío. Cómo existe vapor de agua en el  ESEM aquí se utiliza un detector especial conocido como “Detector gaseoso” que colecta a los SE.</a:t>
            </a:r>
            <a:endParaRPr dirty="0"/>
          </a:p>
          <a:p>
            <a:pPr marL="179999" lvl="0" indent="-88900" algn="just" rtl="0">
              <a:lnSpc>
                <a:spcPct val="150000"/>
              </a:lnSpc>
              <a:spcBef>
                <a:spcPts val="0"/>
              </a:spcBef>
              <a:spcAft>
                <a:spcPts val="0"/>
              </a:spcAft>
              <a:buSzPts val="1400"/>
              <a:buChar char="●"/>
            </a:pPr>
            <a:r>
              <a:rPr lang="es-MX" dirty="0"/>
              <a:t>Para mayor detalle acerca del ESEM recurrir al artículo que se incluye en esta actividad.</a:t>
            </a:r>
            <a:endParaRPr dirty="0"/>
          </a:p>
        </p:txBody>
      </p:sp>
      <p:grpSp>
        <p:nvGrpSpPr>
          <p:cNvPr id="155" name="Google Shape;155;g295a57be29b_1_2"/>
          <p:cNvGrpSpPr/>
          <p:nvPr/>
        </p:nvGrpSpPr>
        <p:grpSpPr>
          <a:xfrm>
            <a:off x="8541225" y="2353469"/>
            <a:ext cx="3358675" cy="4259962"/>
            <a:chOff x="8571188" y="2353751"/>
            <a:chExt cx="3526825" cy="4626099"/>
          </a:xfrm>
        </p:grpSpPr>
        <p:pic>
          <p:nvPicPr>
            <p:cNvPr id="156" name="Google Shape;156;g295a57be29b_1_2"/>
            <p:cNvPicPr preferRelativeResize="0"/>
            <p:nvPr/>
          </p:nvPicPr>
          <p:blipFill rotWithShape="1">
            <a:blip r:embed="rId3">
              <a:alphaModFix/>
            </a:blip>
            <a:srcRect t="5926" r="5926"/>
            <a:stretch/>
          </p:blipFill>
          <p:spPr>
            <a:xfrm>
              <a:off x="8571188" y="2353751"/>
              <a:ext cx="3526825" cy="3839050"/>
            </a:xfrm>
            <a:prstGeom prst="rect">
              <a:avLst/>
            </a:prstGeom>
            <a:noFill/>
            <a:ln>
              <a:noFill/>
            </a:ln>
          </p:spPr>
        </p:pic>
        <p:sp>
          <p:nvSpPr>
            <p:cNvPr id="157" name="Google Shape;157;g295a57be29b_1_2"/>
            <p:cNvSpPr txBox="1"/>
            <p:nvPr/>
          </p:nvSpPr>
          <p:spPr>
            <a:xfrm>
              <a:off x="8699450" y="6364250"/>
              <a:ext cx="3270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a:latin typeface="Calibri"/>
                  <a:ea typeface="Calibri"/>
                  <a:cs typeface="Calibri"/>
                  <a:sym typeface="Calibri"/>
                </a:rPr>
                <a:t>Fig. ESEM mostrando su sistema de vacío con varias aperturas PLA1, PLA2.</a:t>
              </a:r>
              <a:endParaRPr>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
          <p:cNvSpPr txBox="1"/>
          <p:nvPr/>
        </p:nvSpPr>
        <p:spPr>
          <a:xfrm>
            <a:off x="551925" y="136525"/>
            <a:ext cx="10415100" cy="446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Noto Sans Symbols"/>
              <a:buNone/>
            </a:pPr>
            <a:r>
              <a:rPr lang="es-MX" sz="2300" b="1">
                <a:solidFill>
                  <a:schemeClr val="dk1"/>
                </a:solidFill>
                <a:latin typeface="Arial Narrow"/>
                <a:ea typeface="Arial Narrow"/>
                <a:cs typeface="Arial Narrow"/>
                <a:sym typeface="Arial Narrow"/>
              </a:rPr>
              <a:t>CARACTERÍSTICAS</a:t>
            </a:r>
            <a:r>
              <a:rPr lang="es-MX" sz="2300" b="1" i="0" u="none" strike="noStrike" cap="none">
                <a:solidFill>
                  <a:schemeClr val="dk1"/>
                </a:solidFill>
                <a:latin typeface="Arial Narrow"/>
                <a:ea typeface="Arial Narrow"/>
                <a:cs typeface="Arial Narrow"/>
                <a:sym typeface="Arial Narrow"/>
              </a:rPr>
              <a:t> DE LOS PRINCIPALES TIPOS DE </a:t>
            </a:r>
            <a:r>
              <a:rPr lang="es-MX" sz="2300" b="1">
                <a:solidFill>
                  <a:schemeClr val="dk1"/>
                </a:solidFill>
                <a:latin typeface="Arial Narrow"/>
                <a:ea typeface="Arial Narrow"/>
                <a:cs typeface="Arial Narrow"/>
                <a:sym typeface="Arial Narrow"/>
              </a:rPr>
              <a:t>FILAMENTOS Y MEB´s</a:t>
            </a:r>
            <a:endParaRPr sz="2300" b="1" i="0" u="none" strike="noStrike" cap="none">
              <a:solidFill>
                <a:schemeClr val="dk1"/>
              </a:solidFill>
              <a:latin typeface="Arial Narrow"/>
              <a:ea typeface="Arial Narrow"/>
              <a:cs typeface="Arial Narrow"/>
              <a:sym typeface="Arial Narrow"/>
            </a:endParaRPr>
          </a:p>
        </p:txBody>
      </p:sp>
      <p:sp>
        <p:nvSpPr>
          <p:cNvPr id="163" name="Google Shape;163;p2"/>
          <p:cNvSpPr/>
          <p:nvPr/>
        </p:nvSpPr>
        <p:spPr>
          <a:xfrm>
            <a:off x="1671639" y="6142039"/>
            <a:ext cx="2132315"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DDDDDD"/>
              </a:buClr>
              <a:buSzPts val="1000"/>
              <a:buFont typeface="Noto Sans Symbols"/>
              <a:buNone/>
            </a:pPr>
            <a:r>
              <a:rPr lang="es-MX" sz="1000" b="0" i="0" u="none" strike="noStrike" cap="none">
                <a:solidFill>
                  <a:srgbClr val="DDDDDD"/>
                </a:solidFill>
                <a:latin typeface="Arial"/>
                <a:ea typeface="Arial"/>
                <a:cs typeface="Arial"/>
                <a:sym typeface="Arial"/>
              </a:rPr>
              <a:t>GUILLERMINA GLEZ. MANCERA</a:t>
            </a:r>
            <a:endParaRPr sz="1000" b="0" i="0" u="none" strike="noStrike" cap="none">
              <a:solidFill>
                <a:srgbClr val="DDDDDD"/>
              </a:solidFill>
              <a:latin typeface="Arial"/>
              <a:ea typeface="Arial"/>
              <a:cs typeface="Arial"/>
              <a:sym typeface="Arial"/>
            </a:endParaRPr>
          </a:p>
        </p:txBody>
      </p:sp>
      <p:graphicFrame>
        <p:nvGraphicFramePr>
          <p:cNvPr id="164" name="Google Shape;164;p2"/>
          <p:cNvGraphicFramePr/>
          <p:nvPr>
            <p:extLst>
              <p:ext uri="{D42A27DB-BD31-4B8C-83A1-F6EECF244321}">
                <p14:modId xmlns:p14="http://schemas.microsoft.com/office/powerpoint/2010/main" val="4209117634"/>
              </p:ext>
            </p:extLst>
          </p:nvPr>
        </p:nvGraphicFramePr>
        <p:xfrm>
          <a:off x="164270" y="802078"/>
          <a:ext cx="11313356" cy="5897152"/>
        </p:xfrm>
        <a:graphic>
          <a:graphicData uri="http://schemas.openxmlformats.org/drawingml/2006/table">
            <a:tbl>
              <a:tblPr>
                <a:noFill/>
                <a:tableStyleId>{6C1ECDF3-FF4E-4AE9-A6B3-28861E9E9504}</a:tableStyleId>
              </a:tblPr>
              <a:tblGrid>
                <a:gridCol w="1768835">
                  <a:extLst>
                    <a:ext uri="{9D8B030D-6E8A-4147-A177-3AD203B41FA5}">
                      <a16:colId xmlns:a16="http://schemas.microsoft.com/office/drawing/2014/main" val="20000"/>
                    </a:ext>
                  </a:extLst>
                </a:gridCol>
                <a:gridCol w="1743130">
                  <a:extLst>
                    <a:ext uri="{9D8B030D-6E8A-4147-A177-3AD203B41FA5}">
                      <a16:colId xmlns:a16="http://schemas.microsoft.com/office/drawing/2014/main" val="20001"/>
                    </a:ext>
                  </a:extLst>
                </a:gridCol>
                <a:gridCol w="1511958">
                  <a:extLst>
                    <a:ext uri="{9D8B030D-6E8A-4147-A177-3AD203B41FA5}">
                      <a16:colId xmlns:a16="http://schemas.microsoft.com/office/drawing/2014/main" val="20002"/>
                    </a:ext>
                  </a:extLst>
                </a:gridCol>
                <a:gridCol w="1069816">
                  <a:extLst>
                    <a:ext uri="{9D8B030D-6E8A-4147-A177-3AD203B41FA5}">
                      <a16:colId xmlns:a16="http://schemas.microsoft.com/office/drawing/2014/main" val="20003"/>
                    </a:ext>
                  </a:extLst>
                </a:gridCol>
                <a:gridCol w="1879039">
                  <a:extLst>
                    <a:ext uri="{9D8B030D-6E8A-4147-A177-3AD203B41FA5}">
                      <a16:colId xmlns:a16="http://schemas.microsoft.com/office/drawing/2014/main" val="20004"/>
                    </a:ext>
                  </a:extLst>
                </a:gridCol>
                <a:gridCol w="1615115">
                  <a:extLst>
                    <a:ext uri="{9D8B030D-6E8A-4147-A177-3AD203B41FA5}">
                      <a16:colId xmlns:a16="http://schemas.microsoft.com/office/drawing/2014/main" val="20005"/>
                    </a:ext>
                  </a:extLst>
                </a:gridCol>
                <a:gridCol w="1725463">
                  <a:extLst>
                    <a:ext uri="{9D8B030D-6E8A-4147-A177-3AD203B41FA5}">
                      <a16:colId xmlns:a16="http://schemas.microsoft.com/office/drawing/2014/main" val="20006"/>
                    </a:ext>
                  </a:extLst>
                </a:gridCol>
              </a:tblGrid>
              <a:tr h="804843">
                <a:tc>
                  <a:txBody>
                    <a:bodyPr/>
                    <a:lstStyle/>
                    <a:p>
                      <a:pPr marL="0" marR="0" lvl="0" indent="0" algn="ctr" rtl="0">
                        <a:lnSpc>
                          <a:spcPct val="100000"/>
                        </a:lnSpc>
                        <a:spcBef>
                          <a:spcPts val="0"/>
                        </a:spcBef>
                        <a:spcAft>
                          <a:spcPts val="0"/>
                        </a:spcAft>
                        <a:buClr>
                          <a:schemeClr val="dk2"/>
                        </a:buClr>
                        <a:buSzPts val="900"/>
                        <a:buFont typeface="Noto Sans Symbols"/>
                        <a:buNone/>
                      </a:pPr>
                      <a:r>
                        <a:rPr lang="es-MX" sz="1200" b="1" i="0" u="none" strike="noStrike" cap="none">
                          <a:solidFill>
                            <a:schemeClr val="dk1"/>
                          </a:solidFill>
                          <a:latin typeface="Arial Narrow"/>
                          <a:ea typeface="Arial Narrow"/>
                          <a:cs typeface="Arial Narrow"/>
                          <a:sym typeface="Arial Narrow"/>
                        </a:rPr>
                        <a:t>TIPO DE MICROSCOPIO </a:t>
                      </a:r>
                      <a:r>
                        <a:rPr lang="es-MX" sz="1200" b="1">
                          <a:solidFill>
                            <a:schemeClr val="dk1"/>
                          </a:solidFill>
                          <a:latin typeface="Arial Narrow"/>
                          <a:ea typeface="Arial Narrow"/>
                          <a:cs typeface="Arial Narrow"/>
                          <a:sym typeface="Arial Narrow"/>
                        </a:rPr>
                        <a:t>ELECTRÓNICO</a:t>
                      </a:r>
                      <a:r>
                        <a:rPr lang="es-MX" sz="1200" b="1" i="0" u="none" strike="noStrike" cap="none">
                          <a:solidFill>
                            <a:schemeClr val="dk1"/>
                          </a:solidFill>
                          <a:latin typeface="Arial Narrow"/>
                          <a:ea typeface="Arial Narrow"/>
                          <a:cs typeface="Arial Narrow"/>
                          <a:sym typeface="Arial Narrow"/>
                        </a:rPr>
                        <a:t> DE BARRIDO</a:t>
                      </a:r>
                      <a:endParaRPr b="1"/>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900"/>
                        <a:buFont typeface="Noto Sans Symbols"/>
                        <a:buNone/>
                      </a:pPr>
                      <a:r>
                        <a:rPr lang="es-MX" sz="1200" b="1" i="0" u="none" strike="noStrike" cap="none">
                          <a:solidFill>
                            <a:schemeClr val="dk1"/>
                          </a:solidFill>
                          <a:latin typeface="Arial Narrow"/>
                          <a:ea typeface="Arial Narrow"/>
                          <a:cs typeface="Arial Narrow"/>
                          <a:sym typeface="Arial Narrow"/>
                        </a:rPr>
                        <a:t>FILAMENTO</a:t>
                      </a:r>
                      <a:endParaRPr/>
                    </a:p>
                    <a:p>
                      <a:pPr marL="0" marR="0" lvl="0" indent="0" algn="ctr" rtl="0">
                        <a:lnSpc>
                          <a:spcPct val="100000"/>
                        </a:lnSpc>
                        <a:spcBef>
                          <a:spcPts val="240"/>
                        </a:spcBef>
                        <a:spcAft>
                          <a:spcPts val="0"/>
                        </a:spcAft>
                        <a:buClr>
                          <a:schemeClr val="dk2"/>
                        </a:buClr>
                        <a:buSzPts val="900"/>
                        <a:buFont typeface="Noto Sans Symbols"/>
                        <a:buNone/>
                      </a:pPr>
                      <a:r>
                        <a:rPr lang="es-MX" sz="1200" b="1" i="0" u="none" strike="noStrike" cap="none">
                          <a:solidFill>
                            <a:schemeClr val="dk1"/>
                          </a:solidFill>
                          <a:latin typeface="Arial Narrow"/>
                          <a:ea typeface="Arial Narrow"/>
                          <a:cs typeface="Arial Narrow"/>
                          <a:sym typeface="Arial Narrow"/>
                        </a:rPr>
                        <a:t>QUE UTILIZA</a:t>
                      </a:r>
                      <a:endParaRPr sz="1200" b="1" i="0" u="none" strike="noStrike" cap="none">
                        <a:solidFill>
                          <a:schemeClr val="dk1"/>
                        </a:solidFill>
                        <a:latin typeface="Arial Narrow"/>
                        <a:ea typeface="Arial Narrow"/>
                        <a:cs typeface="Arial Narrow"/>
                        <a:sym typeface="Arial Narrow"/>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900"/>
                        <a:buFont typeface="Noto Sans Symbols"/>
                        <a:buNone/>
                      </a:pPr>
                      <a:r>
                        <a:rPr lang="es-MX" sz="1200" b="1">
                          <a:solidFill>
                            <a:schemeClr val="dk1"/>
                          </a:solidFill>
                          <a:latin typeface="Arial Narrow"/>
                          <a:ea typeface="Arial Narrow"/>
                          <a:cs typeface="Arial Narrow"/>
                          <a:sym typeface="Arial Narrow"/>
                        </a:rPr>
                        <a:t>DIÁMETRO</a:t>
                      </a:r>
                      <a:endParaRPr/>
                    </a:p>
                    <a:p>
                      <a:pPr marL="0" marR="0" lvl="0" indent="0" algn="ctr" rtl="0">
                        <a:lnSpc>
                          <a:spcPct val="100000"/>
                        </a:lnSpc>
                        <a:spcBef>
                          <a:spcPts val="240"/>
                        </a:spcBef>
                        <a:spcAft>
                          <a:spcPts val="0"/>
                        </a:spcAft>
                        <a:buClr>
                          <a:schemeClr val="dk2"/>
                        </a:buClr>
                        <a:buSzPts val="900"/>
                        <a:buFont typeface="Noto Sans Symbols"/>
                        <a:buNone/>
                      </a:pPr>
                      <a:r>
                        <a:rPr lang="es-MX" sz="1200" b="1" i="0" u="none" strike="noStrike" cap="none">
                          <a:solidFill>
                            <a:schemeClr val="dk1"/>
                          </a:solidFill>
                          <a:latin typeface="Arial Narrow"/>
                          <a:ea typeface="Arial Narrow"/>
                          <a:cs typeface="Arial Narrow"/>
                          <a:sym typeface="Arial Narrow"/>
                        </a:rPr>
                        <a:t>PUNTA</a:t>
                      </a:r>
                      <a:endParaRPr/>
                    </a:p>
                    <a:p>
                      <a:pPr marL="0" marR="0" lvl="0" indent="0" algn="ctr" rtl="0">
                        <a:lnSpc>
                          <a:spcPct val="100000"/>
                        </a:lnSpc>
                        <a:spcBef>
                          <a:spcPts val="240"/>
                        </a:spcBef>
                        <a:spcAft>
                          <a:spcPts val="0"/>
                        </a:spcAft>
                        <a:buClr>
                          <a:schemeClr val="dk2"/>
                        </a:buClr>
                        <a:buSzPts val="900"/>
                        <a:buFont typeface="Noto Sans Symbols"/>
                        <a:buNone/>
                      </a:pPr>
                      <a:r>
                        <a:rPr lang="es-MX" sz="1200" b="1" i="0" u="none" strike="noStrike" cap="none">
                          <a:solidFill>
                            <a:schemeClr val="dk1"/>
                          </a:solidFill>
                          <a:latin typeface="Arial Narrow"/>
                          <a:ea typeface="Arial Narrow"/>
                          <a:cs typeface="Arial Narrow"/>
                          <a:sym typeface="Arial Narrow"/>
                        </a:rPr>
                        <a:t>FILAMENTO</a:t>
                      </a:r>
                      <a:endParaRPr sz="1200" b="1" i="0" u="none" strike="noStrike" cap="none">
                        <a:solidFill>
                          <a:schemeClr val="dk1"/>
                        </a:solidFill>
                        <a:latin typeface="Arial Narrow"/>
                        <a:ea typeface="Arial Narrow"/>
                        <a:cs typeface="Arial Narrow"/>
                        <a:sym typeface="Arial Narrow"/>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Narrow"/>
                        <a:buNone/>
                      </a:pPr>
                      <a:r>
                        <a:rPr lang="es-MX" sz="1200" b="1">
                          <a:solidFill>
                            <a:schemeClr val="dk1"/>
                          </a:solidFill>
                          <a:latin typeface="Arial Narrow"/>
                          <a:ea typeface="Arial Narrow"/>
                          <a:cs typeface="Arial Narrow"/>
                          <a:sym typeface="Arial Narrow"/>
                        </a:rPr>
                        <a:t>RESOLUCIÓN</a:t>
                      </a:r>
                      <a:endParaRPr sz="1200" b="0" i="0" u="none" strike="noStrike" cap="none">
                        <a:solidFill>
                          <a:schemeClr val="dk1"/>
                        </a:solidFill>
                        <a:latin typeface="Arial Narrow"/>
                        <a:ea typeface="Arial Narrow"/>
                        <a:cs typeface="Arial Narrow"/>
                        <a:sym typeface="Arial Narrow"/>
                      </a:endParaRPr>
                    </a:p>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240"/>
                        </a:spcBef>
                        <a:spcAft>
                          <a:spcPts val="0"/>
                        </a:spcAft>
                        <a:buClr>
                          <a:schemeClr val="dk2"/>
                        </a:buClr>
                        <a:buSzPts val="900"/>
                        <a:buFont typeface="Noto Sans Symbols"/>
                        <a:buNone/>
                      </a:pPr>
                      <a:endParaRPr sz="1200" b="0" i="0" u="none" strike="noStrike" cap="none">
                        <a:solidFill>
                          <a:schemeClr val="dk1"/>
                        </a:solidFill>
                        <a:latin typeface="Arial Narrow"/>
                        <a:ea typeface="Arial Narrow"/>
                        <a:cs typeface="Arial Narrow"/>
                        <a:sym typeface="Arial Narrow"/>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Narrow"/>
                        <a:buNone/>
                      </a:pPr>
                      <a:r>
                        <a:rPr lang="es-MX" sz="1200" b="1" i="0" u="none" strike="noStrike" cap="none">
                          <a:solidFill>
                            <a:schemeClr val="dk1"/>
                          </a:solidFill>
                          <a:latin typeface="Arial Narrow"/>
                          <a:ea typeface="Arial Narrow"/>
                          <a:cs typeface="Arial Narrow"/>
                          <a:sym typeface="Arial Narrow"/>
                        </a:rPr>
                        <a:t>TIEMPO DE VIDA</a:t>
                      </a:r>
                      <a:endParaRPr/>
                    </a:p>
                    <a:p>
                      <a:pPr marL="0" marR="0" lvl="0" indent="0" algn="ctr" rtl="0">
                        <a:lnSpc>
                          <a:spcPct val="100000"/>
                        </a:lnSpc>
                        <a:spcBef>
                          <a:spcPts val="0"/>
                        </a:spcBef>
                        <a:spcAft>
                          <a:spcPts val="0"/>
                        </a:spcAft>
                        <a:buClr>
                          <a:schemeClr val="dk1"/>
                        </a:buClr>
                        <a:buSzPts val="1200"/>
                        <a:buFont typeface="Arial Narrow"/>
                        <a:buNone/>
                      </a:pPr>
                      <a:r>
                        <a:rPr lang="es-MX" sz="1200" b="1" i="0" u="none" strike="noStrike" cap="none">
                          <a:solidFill>
                            <a:schemeClr val="dk1"/>
                          </a:solidFill>
                          <a:latin typeface="Arial Narrow"/>
                          <a:ea typeface="Arial Narrow"/>
                          <a:cs typeface="Arial Narrow"/>
                          <a:sym typeface="Arial Narrow"/>
                        </a:rPr>
                        <a:t>DEL FILAMENTO</a:t>
                      </a:r>
                      <a:endParaRPr sz="1200" b="1" i="0" u="none" strike="noStrike" cap="none">
                        <a:solidFill>
                          <a:schemeClr val="dk1"/>
                        </a:solidFill>
                        <a:latin typeface="Arial Narrow"/>
                        <a:ea typeface="Arial Narrow"/>
                        <a:cs typeface="Arial Narrow"/>
                        <a:sym typeface="Arial Narrow"/>
                      </a:endParaRPr>
                    </a:p>
                    <a:p>
                      <a:pPr marL="0" marR="0" lvl="0" indent="0" algn="ctr" rtl="0">
                        <a:lnSpc>
                          <a:spcPct val="100000"/>
                        </a:lnSpc>
                        <a:spcBef>
                          <a:spcPts val="0"/>
                        </a:spcBef>
                        <a:spcAft>
                          <a:spcPts val="0"/>
                        </a:spcAft>
                        <a:buClr>
                          <a:schemeClr val="dk1"/>
                        </a:buClr>
                        <a:buSzPts val="1200"/>
                        <a:buFont typeface="Calibri"/>
                        <a:buNone/>
                      </a:pPr>
                      <a:endParaRPr sz="1200" b="1" i="0" u="none" strike="noStrike" cap="none">
                        <a:solidFill>
                          <a:schemeClr val="dk1"/>
                        </a:solidFill>
                        <a:latin typeface="Arial Narrow"/>
                        <a:ea typeface="Arial Narrow"/>
                        <a:cs typeface="Arial Narrow"/>
                        <a:sym typeface="Arial Narrow"/>
                      </a:endParaRPr>
                    </a:p>
                    <a:p>
                      <a:pPr marL="0" marR="0" lvl="0" indent="0" algn="ctr" rtl="0">
                        <a:lnSpc>
                          <a:spcPct val="100000"/>
                        </a:lnSpc>
                        <a:spcBef>
                          <a:spcPts val="240"/>
                        </a:spcBef>
                        <a:spcAft>
                          <a:spcPts val="0"/>
                        </a:spcAft>
                        <a:buClr>
                          <a:schemeClr val="dk2"/>
                        </a:buClr>
                        <a:buSzPts val="900"/>
                        <a:buFont typeface="Noto Sans Symbols"/>
                        <a:buNone/>
                      </a:pPr>
                      <a:endParaRPr sz="1200" b="1" i="0" u="none" strike="noStrike" cap="none">
                        <a:solidFill>
                          <a:schemeClr val="dk1"/>
                        </a:solidFill>
                        <a:latin typeface="Arial Narrow"/>
                        <a:ea typeface="Arial Narrow"/>
                        <a:cs typeface="Arial Narrow"/>
                        <a:sym typeface="Arial Narrow"/>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Narrow"/>
                        <a:buNone/>
                      </a:pPr>
                      <a:r>
                        <a:rPr lang="es-MX" sz="1200" b="1" i="0" u="none" strike="noStrike" cap="none">
                          <a:solidFill>
                            <a:schemeClr val="dk1"/>
                          </a:solidFill>
                          <a:latin typeface="Arial Narrow"/>
                          <a:ea typeface="Arial Narrow"/>
                          <a:cs typeface="Arial Narrow"/>
                          <a:sym typeface="Arial Narrow"/>
                        </a:rPr>
                        <a:t>VACÍO REQUERIDO  DEL MEB</a:t>
                      </a:r>
                      <a:endParaRPr sz="1200" b="0" i="0" u="none" strike="noStrike" cap="none">
                        <a:solidFill>
                          <a:schemeClr val="dk1"/>
                        </a:solidFill>
                        <a:latin typeface="Arial Narrow"/>
                        <a:ea typeface="Arial Narrow"/>
                        <a:cs typeface="Arial Narrow"/>
                        <a:sym typeface="Arial Narrow"/>
                      </a:endParaRPr>
                    </a:p>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Arial Narrow"/>
                        <a:ea typeface="Arial Narrow"/>
                        <a:cs typeface="Arial Narrow"/>
                        <a:sym typeface="Arial Narrow"/>
                      </a:endParaRPr>
                    </a:p>
                    <a:p>
                      <a:pPr marL="0" marR="0" lvl="0" indent="0" algn="ctr" rtl="0">
                        <a:lnSpc>
                          <a:spcPct val="100000"/>
                        </a:lnSpc>
                        <a:spcBef>
                          <a:spcPts val="240"/>
                        </a:spcBef>
                        <a:spcAft>
                          <a:spcPts val="0"/>
                        </a:spcAft>
                        <a:buClr>
                          <a:schemeClr val="dk2"/>
                        </a:buClr>
                        <a:buSzPts val="900"/>
                        <a:buFont typeface="Noto Sans Symbols"/>
                        <a:buNone/>
                      </a:pPr>
                      <a:endParaRPr sz="1200" b="0" i="0" u="none" strike="noStrike" cap="none">
                        <a:solidFill>
                          <a:schemeClr val="dk1"/>
                        </a:solidFill>
                        <a:latin typeface="Arial Narrow"/>
                        <a:ea typeface="Arial Narrow"/>
                        <a:cs typeface="Arial Narrow"/>
                        <a:sym typeface="Arial Narrow"/>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900"/>
                        <a:buFont typeface="Noto Sans Symbols"/>
                        <a:buNone/>
                      </a:pPr>
                      <a:r>
                        <a:rPr lang="es-MX" sz="1200" b="1" i="0" u="none" strike="noStrike" cap="none">
                          <a:solidFill>
                            <a:schemeClr val="dk1"/>
                          </a:solidFill>
                          <a:latin typeface="Arial Narrow"/>
                          <a:ea typeface="Arial Narrow"/>
                          <a:cs typeface="Arial Narrow"/>
                          <a:sym typeface="Arial Narrow"/>
                        </a:rPr>
                        <a:t>TEMPERATURA DE</a:t>
                      </a:r>
                      <a:endParaRPr/>
                    </a:p>
                    <a:p>
                      <a:pPr marL="0" marR="0" lvl="0" indent="0" algn="ctr" rtl="0">
                        <a:lnSpc>
                          <a:spcPct val="100000"/>
                        </a:lnSpc>
                        <a:spcBef>
                          <a:spcPts val="240"/>
                        </a:spcBef>
                        <a:spcAft>
                          <a:spcPts val="0"/>
                        </a:spcAft>
                        <a:buClr>
                          <a:schemeClr val="dk2"/>
                        </a:buClr>
                        <a:buSzPts val="900"/>
                        <a:buFont typeface="Noto Sans Symbols"/>
                        <a:buNone/>
                      </a:pPr>
                      <a:r>
                        <a:rPr lang="es-MX" sz="1200" b="1" i="0" u="none" strike="noStrike" cap="none">
                          <a:solidFill>
                            <a:schemeClr val="dk1"/>
                          </a:solidFill>
                          <a:latin typeface="Arial Narrow"/>
                          <a:ea typeface="Arial Narrow"/>
                          <a:cs typeface="Arial Narrow"/>
                          <a:sym typeface="Arial Narrow"/>
                        </a:rPr>
                        <a:t>OPERACIÓN DEL FILAMENTO</a:t>
                      </a:r>
                      <a:endParaRPr sz="1200" b="1" i="0" u="none" strike="noStrike" cap="none">
                        <a:solidFill>
                          <a:schemeClr val="dk1"/>
                        </a:solidFill>
                        <a:latin typeface="Arial Narrow"/>
                        <a:ea typeface="Arial Narrow"/>
                        <a:cs typeface="Arial Narrow"/>
                        <a:sym typeface="Arial Narrow"/>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474735">
                <a:tc>
                  <a:txBody>
                    <a:bodyPr/>
                    <a:lstStyle/>
                    <a:p>
                      <a:pPr marL="179999" marR="0" lvl="0" indent="-166199" algn="just" rtl="0">
                        <a:lnSpc>
                          <a:spcPct val="100000"/>
                        </a:lnSpc>
                        <a:spcBef>
                          <a:spcPts val="0"/>
                        </a:spcBef>
                        <a:spcAft>
                          <a:spcPts val="0"/>
                        </a:spcAft>
                        <a:buClr>
                          <a:schemeClr val="dk1"/>
                        </a:buClr>
                        <a:buSzPts val="1200"/>
                        <a:buFont typeface="Arial"/>
                        <a:buChar char="●"/>
                      </a:pPr>
                      <a:r>
                        <a:rPr lang="es-MX" sz="1200" b="0" i="0" u="none" strike="noStrike" cap="none">
                          <a:solidFill>
                            <a:schemeClr val="dk1"/>
                          </a:solidFill>
                          <a:latin typeface="Arial"/>
                          <a:ea typeface="Arial"/>
                          <a:cs typeface="Arial"/>
                          <a:sym typeface="Arial"/>
                        </a:rPr>
                        <a:t>MEB convencional</a:t>
                      </a:r>
                      <a:endParaRPr/>
                    </a:p>
                    <a:p>
                      <a:pPr marL="914400" marR="0" lvl="0" indent="0" algn="just" rtl="0">
                        <a:lnSpc>
                          <a:spcPct val="100000"/>
                        </a:lnSpc>
                        <a:spcBef>
                          <a:spcPts val="240"/>
                        </a:spcBef>
                        <a:spcAft>
                          <a:spcPts val="0"/>
                        </a:spcAft>
                        <a:buNone/>
                      </a:pPr>
                      <a:endParaRPr sz="1200" b="0" i="0" u="none" strike="noStrike" cap="none">
                        <a:solidFill>
                          <a:schemeClr val="dk1"/>
                        </a:solidFill>
                        <a:latin typeface="Arial"/>
                        <a:ea typeface="Arial"/>
                        <a:cs typeface="Arial"/>
                        <a:sym typeface="Arial"/>
                      </a:endParaRPr>
                    </a:p>
                    <a:p>
                      <a:pPr marL="179999" marR="0" lvl="0" indent="-166199" algn="just" rtl="0">
                        <a:lnSpc>
                          <a:spcPct val="100000"/>
                        </a:lnSpc>
                        <a:spcBef>
                          <a:spcPts val="240"/>
                        </a:spcBef>
                        <a:spcAft>
                          <a:spcPts val="0"/>
                        </a:spcAft>
                        <a:buClr>
                          <a:schemeClr val="dk1"/>
                        </a:buClr>
                        <a:buSzPts val="1200"/>
                        <a:buFont typeface="Arial"/>
                        <a:buChar char="●"/>
                      </a:pPr>
                      <a:r>
                        <a:rPr lang="es-MX" sz="1200" b="0" i="0" u="none" strike="noStrike" cap="none">
                          <a:solidFill>
                            <a:schemeClr val="dk1"/>
                          </a:solidFill>
                          <a:latin typeface="Arial"/>
                          <a:ea typeface="Arial"/>
                          <a:cs typeface="Arial"/>
                          <a:sym typeface="Arial"/>
                        </a:rPr>
                        <a:t>MEB de Bajo Vacío o también llamado de Presión Variable</a:t>
                      </a:r>
                      <a:endParaRPr/>
                    </a:p>
                    <a:p>
                      <a:pPr marL="0" marR="0" lvl="0" indent="0" algn="ctr" rtl="0">
                        <a:lnSpc>
                          <a:spcPct val="100000"/>
                        </a:lnSpc>
                        <a:spcBef>
                          <a:spcPts val="240"/>
                        </a:spcBef>
                        <a:spcAft>
                          <a:spcPts val="0"/>
                        </a:spcAft>
                        <a:buClr>
                          <a:schemeClr val="dk2"/>
                        </a:buClr>
                        <a:buSzPts val="900"/>
                        <a:buFont typeface="Noto Sans Symbols"/>
                        <a:buNone/>
                      </a:pPr>
                      <a:endParaRPr sz="1200" b="1" i="0" u="none" strike="noStrike" cap="none">
                        <a:solidFill>
                          <a:schemeClr val="dk1"/>
                        </a:solidFill>
                        <a:latin typeface="Arial"/>
                        <a:ea typeface="Arial"/>
                        <a:cs typeface="Arial"/>
                        <a:sym typeface="Arial"/>
                      </a:endParaRPr>
                    </a:p>
                  </a:txBody>
                  <a:tcPr marL="91450" marR="91450" marT="45725" marB="45725"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900"/>
                        <a:buFont typeface="Noto Sans Symbols"/>
                        <a:buNone/>
                      </a:pPr>
                      <a:r>
                        <a:rPr lang="es-MX" sz="1200" b="0" i="0" u="none" strike="noStrike" cap="none">
                          <a:solidFill>
                            <a:schemeClr val="dk1"/>
                          </a:solidFill>
                          <a:latin typeface="Arial"/>
                          <a:ea typeface="Arial"/>
                          <a:cs typeface="Arial"/>
                          <a:sym typeface="Arial"/>
                        </a:rPr>
                        <a:t>Tungsteno</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900"/>
                        <a:buFont typeface="Noto Sans Symbols"/>
                        <a:buNone/>
                      </a:pPr>
                      <a:r>
                        <a:rPr lang="es-MX" sz="1200" b="0" i="0" u="none" strike="noStrike" cap="none">
                          <a:solidFill>
                            <a:schemeClr val="dk1"/>
                          </a:solidFill>
                          <a:latin typeface="Arial"/>
                          <a:ea typeface="Arial"/>
                          <a:cs typeface="Arial"/>
                          <a:sym typeface="Arial"/>
                        </a:rPr>
                        <a:t>100 μm</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s-MX" sz="1200">
                          <a:solidFill>
                            <a:schemeClr val="dk1"/>
                          </a:solidFill>
                        </a:rPr>
                        <a:t>3 - 4 nm</a:t>
                      </a: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240"/>
                        </a:spcBef>
                        <a:spcAft>
                          <a:spcPts val="0"/>
                        </a:spcAft>
                        <a:buClr>
                          <a:schemeClr val="dk2"/>
                        </a:buClr>
                        <a:buSzPts val="900"/>
                        <a:buFont typeface="Noto Sans Symbols"/>
                        <a:buNone/>
                      </a:pP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s-MX" sz="1200" b="0" i="0" u="none" strike="noStrike" cap="none">
                          <a:solidFill>
                            <a:schemeClr val="dk1"/>
                          </a:solidFill>
                          <a:latin typeface="Arial"/>
                          <a:ea typeface="Arial"/>
                          <a:cs typeface="Arial"/>
                          <a:sym typeface="Arial"/>
                        </a:rPr>
                        <a:t>40 a 80 hrs.</a:t>
                      </a:r>
                      <a:endParaRPr/>
                    </a:p>
                    <a:p>
                      <a:pPr marL="0" marR="0" lvl="0" indent="0" algn="ctr" rtl="0">
                        <a:lnSpc>
                          <a:spcPct val="100000"/>
                        </a:lnSpc>
                        <a:spcBef>
                          <a:spcPts val="240"/>
                        </a:spcBef>
                        <a:spcAft>
                          <a:spcPts val="0"/>
                        </a:spcAft>
                        <a:buClr>
                          <a:schemeClr val="dk2"/>
                        </a:buClr>
                        <a:buSzPts val="900"/>
                        <a:buFont typeface="Noto Sans Symbols"/>
                        <a:buNone/>
                      </a:pP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89999" lvl="0" indent="-85725" algn="just" rtl="0">
                        <a:spcBef>
                          <a:spcPts val="0"/>
                        </a:spcBef>
                        <a:spcAft>
                          <a:spcPts val="0"/>
                        </a:spcAft>
                        <a:buClr>
                          <a:schemeClr val="dk1"/>
                        </a:buClr>
                        <a:buSzPts val="1200"/>
                        <a:buChar char="●"/>
                      </a:pPr>
                      <a:r>
                        <a:rPr lang="es-MX" sz="1200">
                          <a:solidFill>
                            <a:schemeClr val="dk1"/>
                          </a:solidFill>
                        </a:rPr>
                        <a:t>Alto Vacío = 7 x 10</a:t>
                      </a:r>
                      <a:r>
                        <a:rPr lang="es-MX" sz="1200" baseline="30000">
                          <a:solidFill>
                            <a:schemeClr val="dk1"/>
                          </a:solidFill>
                        </a:rPr>
                        <a:t>-6</a:t>
                      </a:r>
                      <a:r>
                        <a:rPr lang="es-MX" sz="1200">
                          <a:solidFill>
                            <a:schemeClr val="dk1"/>
                          </a:solidFill>
                        </a:rPr>
                        <a:t> Torr  (cañón y columna)</a:t>
                      </a:r>
                      <a:endParaRPr sz="1200">
                        <a:solidFill>
                          <a:schemeClr val="dk1"/>
                        </a:solidFill>
                      </a:endParaRPr>
                    </a:p>
                    <a:p>
                      <a:pPr marL="89999" lvl="0" indent="-85725" algn="just" rtl="0">
                        <a:spcBef>
                          <a:spcPts val="0"/>
                        </a:spcBef>
                        <a:spcAft>
                          <a:spcPts val="0"/>
                        </a:spcAft>
                        <a:buClr>
                          <a:schemeClr val="dk1"/>
                        </a:buClr>
                        <a:buSzPts val="1200"/>
                        <a:buChar char="●"/>
                      </a:pPr>
                      <a:r>
                        <a:rPr lang="es-MX" sz="1200">
                          <a:solidFill>
                            <a:schemeClr val="dk1"/>
                          </a:solidFill>
                        </a:rPr>
                        <a:t>Bajo vacío = 10</a:t>
                      </a:r>
                      <a:r>
                        <a:rPr lang="es-MX" sz="1200" baseline="30000">
                          <a:solidFill>
                            <a:schemeClr val="dk1"/>
                          </a:solidFill>
                        </a:rPr>
                        <a:t>-3 </a:t>
                      </a:r>
                      <a:r>
                        <a:rPr lang="es-MX" sz="1200">
                          <a:solidFill>
                            <a:schemeClr val="dk1"/>
                          </a:solidFill>
                        </a:rPr>
                        <a:t>torr hasta aproximadamente  2 torr)</a:t>
                      </a:r>
                      <a:endParaRPr sz="1200">
                        <a:solidFill>
                          <a:schemeClr val="dk1"/>
                        </a:solidFill>
                      </a:endParaRPr>
                    </a:p>
                    <a:p>
                      <a:pPr marL="0" marR="0" lvl="0" indent="0" algn="ctr" rtl="0">
                        <a:lnSpc>
                          <a:spcPct val="100000"/>
                        </a:lnSpc>
                        <a:spcBef>
                          <a:spcPts val="0"/>
                        </a:spcBef>
                        <a:spcAft>
                          <a:spcPts val="0"/>
                        </a:spcAft>
                        <a:buClr>
                          <a:schemeClr val="dk1"/>
                        </a:buClr>
                        <a:buSzPts val="1200"/>
                        <a:buFont typeface="Arial"/>
                        <a:buNone/>
                      </a:pPr>
                      <a:endParaRPr sz="12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900"/>
                        <a:buFont typeface="Noto Sans Symbols"/>
                        <a:buNone/>
                      </a:pPr>
                      <a:r>
                        <a:rPr lang="es-MX" sz="1200" b="0" i="0" u="none" strike="noStrike" cap="none">
                          <a:solidFill>
                            <a:schemeClr val="dk1"/>
                          </a:solidFill>
                          <a:latin typeface="Arial"/>
                          <a:ea typeface="Arial"/>
                          <a:cs typeface="Arial"/>
                          <a:sym typeface="Arial"/>
                        </a:rPr>
                        <a:t>2800 °C</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301238">
                <a:tc>
                  <a:txBody>
                    <a:bodyPr/>
                    <a:lstStyle/>
                    <a:p>
                      <a:pPr marL="179999" marR="0" lvl="0" indent="-166199" algn="just" rtl="0">
                        <a:lnSpc>
                          <a:spcPct val="100000"/>
                        </a:lnSpc>
                        <a:spcBef>
                          <a:spcPts val="0"/>
                        </a:spcBef>
                        <a:spcAft>
                          <a:spcPts val="0"/>
                        </a:spcAft>
                        <a:buClr>
                          <a:schemeClr val="dk1"/>
                        </a:buClr>
                        <a:buSzPts val="1200"/>
                        <a:buFont typeface="Arial"/>
                        <a:buChar char="●"/>
                      </a:pPr>
                      <a:r>
                        <a:rPr lang="es-MX" sz="1200" b="0" i="0" u="none" strike="noStrike" cap="none">
                          <a:solidFill>
                            <a:schemeClr val="dk1"/>
                          </a:solidFill>
                          <a:latin typeface="Arial"/>
                          <a:ea typeface="Arial"/>
                          <a:cs typeface="Arial"/>
                          <a:sym typeface="Arial"/>
                        </a:rPr>
                        <a:t>MEB Convencional</a:t>
                      </a:r>
                      <a:endParaRPr/>
                    </a:p>
                    <a:p>
                      <a:pPr marL="179999" marR="0" lvl="0" indent="-89999" algn="just" rtl="0">
                        <a:lnSpc>
                          <a:spcPct val="100000"/>
                        </a:lnSpc>
                        <a:spcBef>
                          <a:spcPts val="240"/>
                        </a:spcBef>
                        <a:spcAft>
                          <a:spcPts val="0"/>
                        </a:spcAft>
                        <a:buNone/>
                      </a:pPr>
                      <a:endParaRPr/>
                    </a:p>
                    <a:p>
                      <a:pPr marL="179999" marR="0" lvl="0" indent="-166199" algn="just" rtl="0">
                        <a:lnSpc>
                          <a:spcPct val="100000"/>
                        </a:lnSpc>
                        <a:spcBef>
                          <a:spcPts val="240"/>
                        </a:spcBef>
                        <a:spcAft>
                          <a:spcPts val="0"/>
                        </a:spcAft>
                        <a:buClr>
                          <a:schemeClr val="dk1"/>
                        </a:buClr>
                        <a:buSzPts val="1200"/>
                        <a:buFont typeface="Arial"/>
                        <a:buChar char="●"/>
                      </a:pPr>
                      <a:r>
                        <a:rPr lang="es-MX" sz="1200" b="0" i="0" u="none" strike="noStrike" cap="none">
                          <a:solidFill>
                            <a:schemeClr val="dk1"/>
                          </a:solidFill>
                          <a:latin typeface="Arial"/>
                          <a:ea typeface="Arial"/>
                          <a:cs typeface="Arial"/>
                          <a:sym typeface="Arial"/>
                        </a:rPr>
                        <a:t>MEB de Bajo Vacío o también llamado de Presión Variable</a:t>
                      </a:r>
                      <a:endParaRPr/>
                    </a:p>
                  </a:txBody>
                  <a:tcPr marL="91450" marR="91450" marT="45725" marB="45725"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s-MX" sz="1200" b="0" i="0" u="none" strike="noStrike" cap="none">
                          <a:solidFill>
                            <a:schemeClr val="dk1"/>
                          </a:solidFill>
                          <a:latin typeface="Arial"/>
                          <a:ea typeface="Arial"/>
                          <a:cs typeface="Arial"/>
                          <a:sym typeface="Arial"/>
                        </a:rPr>
                        <a:t>LaB</a:t>
                      </a:r>
                      <a:r>
                        <a:rPr lang="es-MX" sz="1200" b="0" i="0" u="none" strike="noStrike" cap="none" baseline="-25000">
                          <a:solidFill>
                            <a:schemeClr val="dk1"/>
                          </a:solidFill>
                          <a:latin typeface="Arial"/>
                          <a:ea typeface="Arial"/>
                          <a:cs typeface="Arial"/>
                          <a:sym typeface="Arial"/>
                        </a:rPr>
                        <a:t>6</a:t>
                      </a: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240"/>
                        </a:spcBef>
                        <a:spcAft>
                          <a:spcPts val="0"/>
                        </a:spcAft>
                        <a:buClr>
                          <a:schemeClr val="dk2"/>
                        </a:buClr>
                        <a:buSzPts val="900"/>
                        <a:buFont typeface="Noto Sans Symbols"/>
                        <a:buNone/>
                      </a:pP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900"/>
                        <a:buFont typeface="Noto Sans Symbols"/>
                        <a:buNone/>
                      </a:pPr>
                      <a:r>
                        <a:rPr lang="es-MX" sz="1200" b="0" i="0" u="none" strike="noStrike" cap="none">
                          <a:solidFill>
                            <a:schemeClr val="dk1"/>
                          </a:solidFill>
                          <a:latin typeface="Arial"/>
                          <a:ea typeface="Arial"/>
                          <a:cs typeface="Arial"/>
                          <a:sym typeface="Arial"/>
                        </a:rPr>
                        <a:t>15 ±2 μm</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240"/>
                        </a:spcBef>
                        <a:spcAft>
                          <a:spcPts val="0"/>
                        </a:spcAft>
                        <a:buClr>
                          <a:schemeClr val="dk2"/>
                        </a:buClr>
                        <a:buSzPts val="900"/>
                        <a:buFont typeface="Noto Sans Symbols"/>
                        <a:buNone/>
                      </a:pPr>
                      <a:r>
                        <a:rPr lang="es-MX" sz="1200">
                          <a:solidFill>
                            <a:schemeClr val="dk1"/>
                          </a:solidFill>
                        </a:rPr>
                        <a:t>3nm</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s-MX" sz="1200" b="0" i="0" u="none" strike="noStrike" cap="none">
                          <a:solidFill>
                            <a:schemeClr val="dk1"/>
                          </a:solidFill>
                          <a:latin typeface="Arial"/>
                          <a:ea typeface="Arial"/>
                          <a:cs typeface="Arial"/>
                          <a:sym typeface="Arial"/>
                        </a:rPr>
                        <a:t>3000 a 4000 hrs.</a:t>
                      </a:r>
                      <a:endParaRPr/>
                    </a:p>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240"/>
                        </a:spcBef>
                        <a:spcAft>
                          <a:spcPts val="0"/>
                        </a:spcAft>
                        <a:buClr>
                          <a:schemeClr val="dk2"/>
                        </a:buClr>
                        <a:buSzPts val="900"/>
                        <a:buFont typeface="Noto Sans Symbols"/>
                        <a:buNone/>
                      </a:pP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89999" marR="0" lvl="0" indent="-85725" algn="just" rtl="0">
                        <a:lnSpc>
                          <a:spcPct val="100000"/>
                        </a:lnSpc>
                        <a:spcBef>
                          <a:spcPts val="0"/>
                        </a:spcBef>
                        <a:spcAft>
                          <a:spcPts val="0"/>
                        </a:spcAft>
                        <a:buClr>
                          <a:schemeClr val="dk1"/>
                        </a:buClr>
                        <a:buSzPts val="1200"/>
                        <a:buChar char="●"/>
                      </a:pPr>
                      <a:r>
                        <a:rPr lang="es-MX" sz="1200">
                          <a:solidFill>
                            <a:schemeClr val="dk1"/>
                          </a:solidFill>
                        </a:rPr>
                        <a:t>Alto Vacío = </a:t>
                      </a:r>
                      <a:r>
                        <a:rPr lang="es-MX" sz="1200" b="0" i="0" u="none" strike="noStrike" cap="none">
                          <a:solidFill>
                            <a:schemeClr val="dk1"/>
                          </a:solidFill>
                          <a:latin typeface="Arial"/>
                          <a:ea typeface="Arial"/>
                          <a:cs typeface="Arial"/>
                          <a:sym typeface="Arial"/>
                        </a:rPr>
                        <a:t>7 x 10</a:t>
                      </a:r>
                      <a:r>
                        <a:rPr lang="es-MX" sz="1200" b="0" i="0" u="none" strike="noStrike" cap="none" baseline="30000">
                          <a:solidFill>
                            <a:schemeClr val="dk1"/>
                          </a:solidFill>
                          <a:latin typeface="Arial"/>
                          <a:ea typeface="Arial"/>
                          <a:cs typeface="Arial"/>
                          <a:sym typeface="Arial"/>
                        </a:rPr>
                        <a:t>-6</a:t>
                      </a:r>
                      <a:r>
                        <a:rPr lang="es-MX" sz="1200" b="0" i="0" u="none" strike="noStrike" cap="none">
                          <a:solidFill>
                            <a:schemeClr val="dk1"/>
                          </a:solidFill>
                          <a:latin typeface="Arial"/>
                          <a:ea typeface="Arial"/>
                          <a:cs typeface="Arial"/>
                          <a:sym typeface="Arial"/>
                        </a:rPr>
                        <a:t> Torr  (</a:t>
                      </a:r>
                      <a:r>
                        <a:rPr lang="es-MX" sz="1200">
                          <a:solidFill>
                            <a:schemeClr val="dk1"/>
                          </a:solidFill>
                        </a:rPr>
                        <a:t>cañón y columna)</a:t>
                      </a:r>
                      <a:endParaRPr sz="1200">
                        <a:solidFill>
                          <a:schemeClr val="dk1"/>
                        </a:solidFill>
                      </a:endParaRPr>
                    </a:p>
                    <a:p>
                      <a:pPr marL="89999" marR="0" lvl="0" indent="-85725" algn="just" rtl="0">
                        <a:lnSpc>
                          <a:spcPct val="100000"/>
                        </a:lnSpc>
                        <a:spcBef>
                          <a:spcPts val="0"/>
                        </a:spcBef>
                        <a:spcAft>
                          <a:spcPts val="0"/>
                        </a:spcAft>
                        <a:buClr>
                          <a:schemeClr val="dk1"/>
                        </a:buClr>
                        <a:buSzPts val="1200"/>
                        <a:buChar char="●"/>
                      </a:pPr>
                      <a:r>
                        <a:rPr lang="es-MX" sz="1200">
                          <a:solidFill>
                            <a:schemeClr val="dk1"/>
                          </a:solidFill>
                        </a:rPr>
                        <a:t>Bajo vacío = 10</a:t>
                      </a:r>
                      <a:r>
                        <a:rPr lang="es-MX" sz="1200" baseline="30000">
                          <a:solidFill>
                            <a:schemeClr val="dk1"/>
                          </a:solidFill>
                        </a:rPr>
                        <a:t>-3 </a:t>
                      </a:r>
                      <a:r>
                        <a:rPr lang="es-MX" sz="1200">
                          <a:solidFill>
                            <a:schemeClr val="dk1"/>
                          </a:solidFill>
                        </a:rPr>
                        <a:t>torr hasta aproximadamente  2 torr)</a:t>
                      </a:r>
                      <a:endParaRPr sz="12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900"/>
                        <a:buFont typeface="Noto Sans Symbols"/>
                        <a:buNone/>
                      </a:pPr>
                      <a:r>
                        <a:rPr lang="es-MX" sz="1200" b="0" i="0" u="none" strike="noStrike" cap="none">
                          <a:solidFill>
                            <a:schemeClr val="dk1"/>
                          </a:solidFill>
                          <a:latin typeface="Arial"/>
                          <a:ea typeface="Arial"/>
                          <a:cs typeface="Arial"/>
                          <a:sym typeface="Arial"/>
                        </a:rPr>
                        <a:t>1800 °C</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360263">
                <a:tc>
                  <a:txBody>
                    <a:bodyPr/>
                    <a:lstStyle/>
                    <a:p>
                      <a:pPr marL="179999" marR="0" lvl="0" indent="-166199" algn="just" rtl="0">
                        <a:lnSpc>
                          <a:spcPct val="100000"/>
                        </a:lnSpc>
                        <a:spcBef>
                          <a:spcPts val="0"/>
                        </a:spcBef>
                        <a:spcAft>
                          <a:spcPts val="0"/>
                        </a:spcAft>
                        <a:buClr>
                          <a:schemeClr val="dk1"/>
                        </a:buClr>
                        <a:buSzPts val="1200"/>
                        <a:buFont typeface="Arial"/>
                        <a:buChar char="●"/>
                      </a:pPr>
                      <a:r>
                        <a:rPr lang="es-MX" sz="1200" b="0" i="0" u="none" strike="noStrike" cap="none">
                          <a:solidFill>
                            <a:schemeClr val="dk1"/>
                          </a:solidFill>
                          <a:latin typeface="Arial"/>
                          <a:ea typeface="Arial"/>
                          <a:cs typeface="Arial"/>
                          <a:sym typeface="Arial"/>
                        </a:rPr>
                        <a:t>MEB de Emisión de campo (FESEM</a:t>
                      </a:r>
                      <a:r>
                        <a:rPr lang="es-MX" sz="1200" b="1" i="0" u="none" strike="noStrike" cap="none">
                          <a:solidFill>
                            <a:schemeClr val="dk1"/>
                          </a:solidFill>
                          <a:latin typeface="Arial"/>
                          <a:ea typeface="Arial"/>
                          <a:cs typeface="Arial"/>
                          <a:sym typeface="Arial"/>
                        </a:rPr>
                        <a:t>)</a:t>
                      </a:r>
                      <a:endParaRPr/>
                    </a:p>
                  </a:txBody>
                  <a:tcPr marL="91450" marR="91450" marT="45725" marB="45725"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71450" marR="0" lvl="0" indent="-171450" algn="ctr" rtl="0">
                        <a:lnSpc>
                          <a:spcPct val="100000"/>
                        </a:lnSpc>
                        <a:spcBef>
                          <a:spcPts val="0"/>
                        </a:spcBef>
                        <a:spcAft>
                          <a:spcPts val="0"/>
                        </a:spcAft>
                        <a:buClr>
                          <a:schemeClr val="dk2"/>
                        </a:buClr>
                        <a:buSzPts val="900"/>
                        <a:buFont typeface="Arial"/>
                        <a:buChar char="•"/>
                      </a:pPr>
                      <a:r>
                        <a:rPr lang="es-MX" sz="1200" b="0" i="0" u="none" strike="noStrike" cap="none" dirty="0">
                          <a:solidFill>
                            <a:schemeClr val="dk1"/>
                          </a:solidFill>
                          <a:latin typeface="Arial"/>
                          <a:ea typeface="Arial"/>
                          <a:cs typeface="Arial"/>
                          <a:sym typeface="Arial"/>
                        </a:rPr>
                        <a:t>Emisión de campo (W/ZrO</a:t>
                      </a:r>
                      <a:r>
                        <a:rPr lang="es-MX" sz="1200" b="0" i="0" u="none" strike="noStrike" cap="none" baseline="-25000" dirty="0">
                          <a:solidFill>
                            <a:schemeClr val="dk1"/>
                          </a:solidFill>
                          <a:latin typeface="Arial"/>
                          <a:ea typeface="Arial"/>
                          <a:cs typeface="Arial"/>
                          <a:sym typeface="Arial"/>
                        </a:rPr>
                        <a:t>2</a:t>
                      </a:r>
                      <a:r>
                        <a:rPr lang="es-MX" sz="1200" b="0" i="0" u="none" strike="noStrike" cap="none" dirty="0">
                          <a:solidFill>
                            <a:schemeClr val="dk1"/>
                          </a:solidFill>
                          <a:latin typeface="Arial"/>
                          <a:ea typeface="Arial"/>
                          <a:cs typeface="Arial"/>
                          <a:sym typeface="Arial"/>
                        </a:rPr>
                        <a:t>) </a:t>
                      </a:r>
                      <a:r>
                        <a:rPr lang="es-MX" sz="1200" b="0" i="0" u="none" strike="noStrike" cap="none" dirty="0" err="1">
                          <a:solidFill>
                            <a:schemeClr val="dk1"/>
                          </a:solidFill>
                          <a:latin typeface="Arial"/>
                          <a:ea typeface="Arial"/>
                          <a:cs typeface="Arial"/>
                          <a:sym typeface="Arial"/>
                        </a:rPr>
                        <a:t>Shottky</a:t>
                      </a:r>
                      <a:endParaRPr sz="1200" b="0" i="0" u="none" strike="noStrike" cap="none" dirty="0">
                        <a:solidFill>
                          <a:schemeClr val="dk1"/>
                        </a:solidFill>
                        <a:latin typeface="Arial"/>
                        <a:ea typeface="Arial"/>
                        <a:cs typeface="Arial"/>
                        <a:sym typeface="Arial"/>
                      </a:endParaRPr>
                    </a:p>
                    <a:p>
                      <a:pPr marL="228600" marR="0" lvl="0" indent="-171450" algn="ctr" rtl="0">
                        <a:lnSpc>
                          <a:spcPct val="100000"/>
                        </a:lnSpc>
                        <a:spcBef>
                          <a:spcPts val="240"/>
                        </a:spcBef>
                        <a:spcAft>
                          <a:spcPts val="0"/>
                        </a:spcAft>
                        <a:buClr>
                          <a:schemeClr val="dk2"/>
                        </a:buClr>
                        <a:buSzPts val="900"/>
                        <a:buFont typeface="Arial"/>
                        <a:buNone/>
                      </a:pPr>
                      <a:endParaRPr sz="1200" b="0" i="0" u="none" strike="noStrike" cap="none" dirty="0">
                        <a:solidFill>
                          <a:schemeClr val="dk1"/>
                        </a:solidFill>
                        <a:latin typeface="Arial"/>
                        <a:ea typeface="Arial"/>
                        <a:cs typeface="Arial"/>
                        <a:sym typeface="Arial"/>
                      </a:endParaRPr>
                    </a:p>
                    <a:p>
                      <a:pPr marL="171450" marR="0" lvl="0" indent="-171450" algn="ctr" rtl="0">
                        <a:lnSpc>
                          <a:spcPct val="100000"/>
                        </a:lnSpc>
                        <a:spcBef>
                          <a:spcPts val="240"/>
                        </a:spcBef>
                        <a:spcAft>
                          <a:spcPts val="0"/>
                        </a:spcAft>
                        <a:buClr>
                          <a:schemeClr val="dk2"/>
                        </a:buClr>
                        <a:buSzPts val="900"/>
                        <a:buFont typeface="Arial"/>
                        <a:buChar char="•"/>
                      </a:pPr>
                      <a:r>
                        <a:rPr lang="es-MX" sz="1200" b="0" i="0" u="none" strike="noStrike" cap="none" dirty="0">
                          <a:solidFill>
                            <a:schemeClr val="dk1"/>
                          </a:solidFill>
                          <a:latin typeface="Arial"/>
                          <a:ea typeface="Arial"/>
                          <a:cs typeface="Arial"/>
                          <a:sym typeface="Arial"/>
                        </a:rPr>
                        <a:t>Emisión de Campo (W) Cátodo frio</a:t>
                      </a:r>
                      <a:endParaRPr sz="1200" b="0" i="0" u="none" strike="noStrike" cap="none" dirty="0">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900"/>
                        <a:buFont typeface="Noto Sans Symbols"/>
                        <a:buNone/>
                      </a:pPr>
                      <a:r>
                        <a:rPr lang="es-MX" sz="1200" b="0" i="0" u="none" strike="noStrike" cap="none">
                          <a:solidFill>
                            <a:schemeClr val="dk1"/>
                          </a:solidFill>
                          <a:latin typeface="Arial"/>
                          <a:ea typeface="Arial"/>
                          <a:cs typeface="Arial"/>
                          <a:sym typeface="Arial"/>
                        </a:rPr>
                        <a:t>&lt;0.1 μm (100 nm)</a:t>
                      </a:r>
                      <a:endParaRPr/>
                    </a:p>
                    <a:p>
                      <a:pPr marL="0" marR="0" lvl="0" indent="0" algn="ctr" rtl="0">
                        <a:lnSpc>
                          <a:spcPct val="100000"/>
                        </a:lnSpc>
                        <a:spcBef>
                          <a:spcPts val="240"/>
                        </a:spcBef>
                        <a:spcAft>
                          <a:spcPts val="0"/>
                        </a:spcAft>
                        <a:buClr>
                          <a:schemeClr val="dk2"/>
                        </a:buClr>
                        <a:buSzPts val="900"/>
                        <a:buFont typeface="Noto Sans Symbols"/>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240"/>
                        </a:spcBef>
                        <a:spcAft>
                          <a:spcPts val="0"/>
                        </a:spcAft>
                        <a:buClr>
                          <a:schemeClr val="dk2"/>
                        </a:buClr>
                        <a:buSzPts val="900"/>
                        <a:buFont typeface="Noto Sans Symbols"/>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240"/>
                        </a:spcBef>
                        <a:spcAft>
                          <a:spcPts val="0"/>
                        </a:spcAft>
                        <a:buClr>
                          <a:schemeClr val="dk2"/>
                        </a:buClr>
                        <a:buSzPts val="900"/>
                        <a:buFont typeface="Noto Sans Symbols"/>
                        <a:buNone/>
                      </a:pPr>
                      <a:r>
                        <a:rPr lang="es-MX" sz="1200" b="0" i="0" u="none" strike="noStrike" cap="none">
                          <a:solidFill>
                            <a:schemeClr val="dk1"/>
                          </a:solidFill>
                          <a:latin typeface="Arial"/>
                          <a:ea typeface="Arial"/>
                          <a:cs typeface="Arial"/>
                          <a:sym typeface="Arial"/>
                        </a:rPr>
                        <a:t>100 nm</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240"/>
                        </a:spcBef>
                        <a:spcAft>
                          <a:spcPts val="0"/>
                        </a:spcAft>
                        <a:buClr>
                          <a:schemeClr val="dk2"/>
                        </a:buClr>
                        <a:buSzPts val="900"/>
                        <a:buFont typeface="Noto Sans Symbols"/>
                        <a:buNone/>
                      </a:pPr>
                      <a:r>
                        <a:rPr lang="es-MX" sz="1200">
                          <a:solidFill>
                            <a:schemeClr val="dk1"/>
                          </a:solidFill>
                        </a:rPr>
                        <a:t>1 nm</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900"/>
                        <a:buFont typeface="Noto Sans Symbols"/>
                        <a:buNone/>
                      </a:pPr>
                      <a:r>
                        <a:rPr lang="es-MX" sz="1200">
                          <a:solidFill>
                            <a:schemeClr val="dk1"/>
                          </a:solidFill>
                        </a:rPr>
                        <a:t>1 año</a:t>
                      </a:r>
                      <a:r>
                        <a:rPr lang="es-MX" sz="1200" b="0" i="0" u="none" strike="noStrike" cap="none">
                          <a:solidFill>
                            <a:schemeClr val="dk1"/>
                          </a:solidFill>
                          <a:latin typeface="Arial"/>
                          <a:ea typeface="Arial"/>
                          <a:cs typeface="Arial"/>
                          <a:sym typeface="Arial"/>
                        </a:rPr>
                        <a:t> ó </a:t>
                      </a:r>
                      <a:r>
                        <a:rPr lang="es-MX" sz="1200">
                          <a:solidFill>
                            <a:schemeClr val="dk1"/>
                          </a:solidFill>
                        </a:rPr>
                        <a:t>más</a:t>
                      </a:r>
                      <a:endParaRPr/>
                    </a:p>
                    <a:p>
                      <a:pPr marL="0" marR="0" lvl="0" indent="0" algn="ctr" rtl="0">
                        <a:lnSpc>
                          <a:spcPct val="100000"/>
                        </a:lnSpc>
                        <a:spcBef>
                          <a:spcPts val="240"/>
                        </a:spcBef>
                        <a:spcAft>
                          <a:spcPts val="0"/>
                        </a:spcAft>
                        <a:buClr>
                          <a:schemeClr val="dk2"/>
                        </a:buClr>
                        <a:buSzPts val="900"/>
                        <a:buFont typeface="Noto Sans Symbols"/>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240"/>
                        </a:spcBef>
                        <a:spcAft>
                          <a:spcPts val="0"/>
                        </a:spcAft>
                        <a:buClr>
                          <a:schemeClr val="dk2"/>
                        </a:buClr>
                        <a:buSzPts val="900"/>
                        <a:buFont typeface="Noto Sans Symbols"/>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240"/>
                        </a:spcBef>
                        <a:spcAft>
                          <a:spcPts val="0"/>
                        </a:spcAft>
                        <a:buClr>
                          <a:schemeClr val="dk2"/>
                        </a:buClr>
                        <a:buSzPts val="900"/>
                        <a:buFont typeface="Noto Sans Symbols"/>
                        <a:buNone/>
                      </a:pPr>
                      <a:r>
                        <a:rPr lang="es-MX" sz="1200" b="0" i="0" u="none" strike="noStrike" cap="none">
                          <a:solidFill>
                            <a:schemeClr val="dk1"/>
                          </a:solidFill>
                          <a:latin typeface="Arial"/>
                          <a:ea typeface="Arial"/>
                          <a:cs typeface="Arial"/>
                          <a:sym typeface="Arial"/>
                        </a:rPr>
                        <a:t>Varios años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s-MX" sz="1200" b="0" i="0" u="none" strike="noStrike" cap="none">
                          <a:solidFill>
                            <a:schemeClr val="dk1"/>
                          </a:solidFill>
                          <a:latin typeface="Arial"/>
                          <a:ea typeface="Arial"/>
                          <a:cs typeface="Arial"/>
                          <a:sym typeface="Arial"/>
                        </a:rPr>
                        <a:t>Requiere Bomba iónica  vació menor a 7 x 10</a:t>
                      </a:r>
                      <a:r>
                        <a:rPr lang="es-MX" sz="1200" b="0" i="0" u="none" strike="noStrike" cap="none" baseline="30000">
                          <a:solidFill>
                            <a:schemeClr val="dk1"/>
                          </a:solidFill>
                          <a:latin typeface="Arial"/>
                          <a:ea typeface="Arial"/>
                          <a:cs typeface="Arial"/>
                          <a:sym typeface="Arial"/>
                        </a:rPr>
                        <a:t>-9 </a:t>
                      </a:r>
                      <a:r>
                        <a:rPr lang="es-MX" sz="1200" b="0" i="0" u="none" strike="noStrike" cap="none">
                          <a:solidFill>
                            <a:schemeClr val="dk1"/>
                          </a:solidFill>
                          <a:latin typeface="Arial"/>
                          <a:ea typeface="Arial"/>
                          <a:cs typeface="Arial"/>
                          <a:sym typeface="Arial"/>
                        </a:rPr>
                        <a:t>Torr </a:t>
                      </a:r>
                      <a:endParaRPr/>
                    </a:p>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Arial"/>
                        <a:buNone/>
                      </a:pPr>
                      <a:r>
                        <a:rPr lang="es-MX" sz="1200" b="0" i="0" u="none" strike="noStrike" cap="none">
                          <a:solidFill>
                            <a:schemeClr val="dk1"/>
                          </a:solidFill>
                          <a:latin typeface="Arial"/>
                          <a:ea typeface="Arial"/>
                          <a:cs typeface="Arial"/>
                          <a:sym typeface="Arial"/>
                        </a:rPr>
                        <a:t>Bomba iónica Vacío      7 x 10 </a:t>
                      </a:r>
                      <a:r>
                        <a:rPr lang="es-MX" sz="1200" b="0" i="0" u="none" strike="noStrike" cap="none" baseline="30000">
                          <a:solidFill>
                            <a:schemeClr val="dk1"/>
                          </a:solidFill>
                          <a:latin typeface="Arial"/>
                          <a:ea typeface="Arial"/>
                          <a:cs typeface="Arial"/>
                          <a:sym typeface="Arial"/>
                        </a:rPr>
                        <a:t>-11 </a:t>
                      </a:r>
                      <a:r>
                        <a:rPr lang="es-MX" sz="1200" b="0" i="0" u="none" strike="noStrike" cap="none">
                          <a:solidFill>
                            <a:schemeClr val="dk1"/>
                          </a:solidFill>
                          <a:latin typeface="Arial"/>
                          <a:ea typeface="Arial"/>
                          <a:cs typeface="Arial"/>
                          <a:sym typeface="Arial"/>
                        </a:rPr>
                        <a:t>torr</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900"/>
                        <a:buFont typeface="Noto Sans Symbols"/>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240"/>
                        </a:spcBef>
                        <a:spcAft>
                          <a:spcPts val="0"/>
                        </a:spcAft>
                        <a:buClr>
                          <a:schemeClr val="dk2"/>
                        </a:buClr>
                        <a:buSzPts val="900"/>
                        <a:buFont typeface="Noto Sans Symbols"/>
                        <a:buNone/>
                      </a:pPr>
                      <a:r>
                        <a:rPr lang="es-MX" sz="1200" b="0" i="0" u="none" strike="noStrike" cap="none">
                          <a:solidFill>
                            <a:schemeClr val="dk1"/>
                          </a:solidFill>
                          <a:latin typeface="Arial"/>
                          <a:ea typeface="Arial"/>
                          <a:cs typeface="Arial"/>
                          <a:sym typeface="Arial"/>
                        </a:rPr>
                        <a:t>1600 °C</a:t>
                      </a:r>
                      <a:endParaRPr/>
                    </a:p>
                    <a:p>
                      <a:pPr marL="0" marR="0" lvl="0" indent="0" algn="ctr" rtl="0">
                        <a:lnSpc>
                          <a:spcPct val="100000"/>
                        </a:lnSpc>
                        <a:spcBef>
                          <a:spcPts val="240"/>
                        </a:spcBef>
                        <a:spcAft>
                          <a:spcPts val="0"/>
                        </a:spcAft>
                        <a:buClr>
                          <a:schemeClr val="dk2"/>
                        </a:buClr>
                        <a:buSzPts val="900"/>
                        <a:buFont typeface="Noto Sans Symbols"/>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240"/>
                        </a:spcBef>
                        <a:spcAft>
                          <a:spcPts val="0"/>
                        </a:spcAft>
                        <a:buClr>
                          <a:schemeClr val="dk2"/>
                        </a:buClr>
                        <a:buSzPts val="900"/>
                        <a:buFont typeface="Noto Sans Symbols"/>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240"/>
                        </a:spcBef>
                        <a:spcAft>
                          <a:spcPts val="0"/>
                        </a:spcAft>
                        <a:buClr>
                          <a:schemeClr val="dk2"/>
                        </a:buClr>
                        <a:buSzPts val="900"/>
                        <a:buFont typeface="Noto Sans Symbols"/>
                        <a:buNone/>
                      </a:pPr>
                      <a:r>
                        <a:rPr lang="es-MX" sz="1200" b="0" i="0" u="none" strike="noStrike" cap="none">
                          <a:solidFill>
                            <a:schemeClr val="dk1"/>
                          </a:solidFill>
                          <a:latin typeface="Arial"/>
                          <a:ea typeface="Arial"/>
                          <a:cs typeface="Arial"/>
                          <a:sym typeface="Arial"/>
                        </a:rPr>
                        <a:t>Temperatura ambiente.</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62419">
                <a:tc>
                  <a:txBody>
                    <a:bodyPr/>
                    <a:lstStyle/>
                    <a:p>
                      <a:pPr marL="457200" marR="0" lvl="0" indent="-304800" algn="just" rtl="0">
                        <a:lnSpc>
                          <a:spcPct val="100000"/>
                        </a:lnSpc>
                        <a:spcBef>
                          <a:spcPts val="0"/>
                        </a:spcBef>
                        <a:spcAft>
                          <a:spcPts val="0"/>
                        </a:spcAft>
                        <a:buClr>
                          <a:schemeClr val="dk1"/>
                        </a:buClr>
                        <a:buSzPts val="1200"/>
                        <a:buFont typeface="Arial"/>
                        <a:buChar char="●"/>
                      </a:pPr>
                      <a:r>
                        <a:rPr lang="es-MX" sz="1200">
                          <a:solidFill>
                            <a:schemeClr val="dk1"/>
                          </a:solidFill>
                        </a:rPr>
                        <a:t>MEB ambiental (ESEM)</a:t>
                      </a:r>
                      <a:endParaRPr sz="1200" b="0" i="0" u="none" strike="noStrike" cap="none">
                        <a:solidFill>
                          <a:schemeClr val="dk1"/>
                        </a:solidFill>
                        <a:latin typeface="Arial"/>
                        <a:ea typeface="Arial"/>
                        <a:cs typeface="Arial"/>
                        <a:sym typeface="Arial"/>
                      </a:endParaRPr>
                    </a:p>
                  </a:txBody>
                  <a:tcPr marL="91450" marR="91450" marT="45725" marB="45725"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171450" marR="0" lvl="0" indent="-114300" algn="ctr" rtl="0">
                        <a:lnSpc>
                          <a:spcPct val="100000"/>
                        </a:lnSpc>
                        <a:spcBef>
                          <a:spcPts val="0"/>
                        </a:spcBef>
                        <a:spcAft>
                          <a:spcPts val="0"/>
                        </a:spcAft>
                        <a:buNone/>
                      </a:pPr>
                      <a:r>
                        <a:rPr lang="es-MX" sz="1200">
                          <a:solidFill>
                            <a:schemeClr val="dk1"/>
                          </a:solidFill>
                        </a:rPr>
                        <a:t>Tungsteno</a:t>
                      </a:r>
                      <a:endParaRPr sz="1200">
                        <a:solidFill>
                          <a:schemeClr val="dk1"/>
                        </a:solidFill>
                      </a:endParaRPr>
                    </a:p>
                    <a:p>
                      <a:pPr marL="171450" marR="0" lvl="0" indent="-114300" algn="ctr" rtl="0">
                        <a:lnSpc>
                          <a:spcPct val="100000"/>
                        </a:lnSpc>
                        <a:spcBef>
                          <a:spcPts val="0"/>
                        </a:spcBef>
                        <a:spcAft>
                          <a:spcPts val="0"/>
                        </a:spcAft>
                        <a:buNone/>
                      </a:pPr>
                      <a:r>
                        <a:rPr lang="es-MX" sz="1200">
                          <a:solidFill>
                            <a:schemeClr val="dk1"/>
                          </a:solidFill>
                        </a:rPr>
                        <a:t>LaB</a:t>
                      </a:r>
                      <a:r>
                        <a:rPr lang="es-MX" sz="1200" baseline="-25000">
                          <a:solidFill>
                            <a:schemeClr val="dk1"/>
                          </a:solidFill>
                        </a:rPr>
                        <a:t>6</a:t>
                      </a:r>
                      <a:endParaRPr sz="1200" baseline="-25000">
                        <a:solidFill>
                          <a:schemeClr val="dk1"/>
                        </a:solidFill>
                      </a:endParaRPr>
                    </a:p>
                    <a:p>
                      <a:pPr marL="171450" marR="0" lvl="0" indent="-114300" algn="ctr" rtl="0">
                        <a:lnSpc>
                          <a:spcPct val="100000"/>
                        </a:lnSpc>
                        <a:spcBef>
                          <a:spcPts val="0"/>
                        </a:spcBef>
                        <a:spcAft>
                          <a:spcPts val="0"/>
                        </a:spcAft>
                        <a:buNone/>
                      </a:pPr>
                      <a:r>
                        <a:rPr lang="es-MX" sz="1200">
                          <a:solidFill>
                            <a:schemeClr val="dk1"/>
                          </a:solidFill>
                        </a:rPr>
                        <a:t>Emisión de Campo</a:t>
                      </a:r>
                      <a:endParaRPr sz="12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MX" sz="1200">
                          <a:solidFill>
                            <a:schemeClr val="dk1"/>
                          </a:solidFill>
                        </a:rPr>
                        <a:t>-</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MX" sz="1200">
                          <a:solidFill>
                            <a:schemeClr val="dk1"/>
                          </a:solidFill>
                        </a:rPr>
                        <a:t>10 nm</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MX" sz="1200">
                          <a:solidFill>
                            <a:schemeClr val="dk1"/>
                          </a:solidFill>
                        </a:rPr>
                        <a:t>-</a:t>
                      </a:r>
                      <a:endParaRPr sz="12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MX" sz="1200">
                          <a:solidFill>
                            <a:schemeClr val="dk1"/>
                          </a:solidFill>
                        </a:rPr>
                        <a:t>Cañón 10</a:t>
                      </a:r>
                      <a:r>
                        <a:rPr lang="es-MX" sz="1200" baseline="30000">
                          <a:solidFill>
                            <a:schemeClr val="dk1"/>
                          </a:solidFill>
                        </a:rPr>
                        <a:t>-7</a:t>
                      </a:r>
                      <a:r>
                        <a:rPr lang="es-MX" sz="1200">
                          <a:solidFill>
                            <a:schemeClr val="dk1"/>
                          </a:solidFill>
                        </a:rPr>
                        <a:t> torr</a:t>
                      </a:r>
                      <a:endParaRPr sz="1200">
                        <a:solidFill>
                          <a:schemeClr val="dk1"/>
                        </a:solidFill>
                      </a:endParaRPr>
                    </a:p>
                    <a:p>
                      <a:pPr marL="0" marR="0" lvl="0" indent="0" algn="ctr" rtl="0">
                        <a:lnSpc>
                          <a:spcPct val="100000"/>
                        </a:lnSpc>
                        <a:spcBef>
                          <a:spcPts val="0"/>
                        </a:spcBef>
                        <a:spcAft>
                          <a:spcPts val="0"/>
                        </a:spcAft>
                        <a:buNone/>
                      </a:pPr>
                      <a:r>
                        <a:rPr lang="es-MX" sz="1200">
                          <a:solidFill>
                            <a:schemeClr val="dk1"/>
                          </a:solidFill>
                        </a:rPr>
                        <a:t>Cámara del espécimen~10 torr </a:t>
                      </a:r>
                      <a:endParaRPr sz="12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MX" sz="1200" dirty="0">
                          <a:solidFill>
                            <a:schemeClr val="dk1"/>
                          </a:solidFill>
                        </a:rPr>
                        <a:t>Depende del tipo de filamento </a:t>
                      </a:r>
                      <a:endParaRPr sz="1200" b="0" i="0" u="none" strike="noStrike" cap="none" dirty="0">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1365</Words>
  <Application>Microsoft Office PowerPoint</Application>
  <PresentationFormat>Panorámica</PresentationFormat>
  <Paragraphs>149</Paragraphs>
  <Slides>9</Slides>
  <Notes>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Calibri</vt:lpstr>
      <vt:lpstr>Noto Sans Symbols</vt:lpstr>
      <vt:lpstr>Arial Narrow</vt:lpstr>
      <vt:lpstr>Tema de Office</vt:lpstr>
      <vt:lpstr>MICROSCOPIO ELECTRÓNICO DE BARRIDO DE EMISION DE CAMPO Y OTROS TIPOS DE MEB´S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MICROSCOPIO ELECTRÓNICO DE BARRIDO DE EMISION DE CAMPO Y OTROS TIPOS DE MEB´S</dc:title>
  <dc:creator>ggm</dc:creator>
  <cp:lastModifiedBy>Adriana Areli Bravo Lozano</cp:lastModifiedBy>
  <cp:revision>1</cp:revision>
  <dcterms:created xsi:type="dcterms:W3CDTF">2023-10-27T21:07:51Z</dcterms:created>
  <dcterms:modified xsi:type="dcterms:W3CDTF">2023-11-30T00:25:59Z</dcterms:modified>
</cp:coreProperties>
</file>