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</p:sldIdLst>
  <p:sldSz cy="5143500" cx="9144000"/>
  <p:notesSz cx="6858000" cy="9144000"/>
  <p:embeddedFontLst>
    <p:embeddedFont>
      <p:font typeface="Proxima Nova"/>
      <p:regular r:id="rId10"/>
      <p:bold r:id="rId11"/>
      <p:italic r:id="rId12"/>
      <p:boldItalic r:id="rId13"/>
    </p:embeddedFont>
    <p:embeddedFont>
      <p:font typeface="Arial Narrow"/>
      <p:regular r:id="rId14"/>
      <p:bold r:id="rId15"/>
      <p:italic r:id="rId16"/>
      <p:boldItalic r:id="rId17"/>
    </p:embeddedFont>
    <p:embeddedFont>
      <p:font typeface="Alfa Slab One"/>
      <p:regular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CE232AE-097A-4D52-93AE-94B3CD0D5346}">
  <a:tblStyle styleId="{2CE232AE-097A-4D52-93AE-94B3CD0D534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roximaNova-bold.fntdata"/><Relationship Id="rId10" Type="http://schemas.openxmlformats.org/officeDocument/2006/relationships/font" Target="fonts/ProximaNova-regular.fntdata"/><Relationship Id="rId13" Type="http://schemas.openxmlformats.org/officeDocument/2006/relationships/font" Target="fonts/ProximaNova-boldItalic.fntdata"/><Relationship Id="rId12" Type="http://schemas.openxmlformats.org/officeDocument/2006/relationships/font" Target="fonts/ProximaNova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ArialNarrow-bold.fntdata"/><Relationship Id="rId14" Type="http://schemas.openxmlformats.org/officeDocument/2006/relationships/font" Target="fonts/ArialNarrow-regular.fntdata"/><Relationship Id="rId17" Type="http://schemas.openxmlformats.org/officeDocument/2006/relationships/font" Target="fonts/ArialNarrow-boldItalic.fntdata"/><Relationship Id="rId16" Type="http://schemas.openxmlformats.org/officeDocument/2006/relationships/font" Target="fonts/ArialNarrow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8" Type="http://schemas.openxmlformats.org/officeDocument/2006/relationships/font" Target="fonts/AlfaSlabOne-regular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f8d850fc17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f8d850fc17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f8d850fc17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f8d850fc17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ame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396000"/>
            <a:ext cx="7898400" cy="109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-419" sz="3400">
                <a:solidFill>
                  <a:srgbClr val="000000"/>
                </a:solidFill>
              </a:rPr>
              <a:t>Tipos de filamentos usados en Microscopía Electrónica </a:t>
            </a:r>
            <a:endParaRPr sz="3400">
              <a:solidFill>
                <a:srgbClr val="000000"/>
              </a:solidFill>
            </a:endParaRPr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165826"/>
            <a:ext cx="8520600" cy="109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rPr lang="es-419" sz="20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OBJETIVO DE APRENDIZAJE:</a:t>
            </a:r>
            <a:endParaRPr sz="2000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rPr lang="es-419" sz="20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Conocer las características principales de tres tipos de filamentos  utilizados en Microscopía Electrónica</a:t>
            </a:r>
            <a:endParaRPr sz="2000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t/>
            </a:r>
            <a:endParaRPr sz="172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575125" y="122275"/>
            <a:ext cx="7862100" cy="792000"/>
          </a:xfrm>
          <a:prstGeom prst="rect">
            <a:avLst/>
          </a:prstGeom>
          <a:solidFill>
            <a:srgbClr val="0097A7"/>
          </a:solidFill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7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Instrucciones</a:t>
            </a:r>
            <a:r>
              <a:rPr lang="es-419" sz="1755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:</a:t>
            </a:r>
            <a:r>
              <a:rPr b="0" lang="es-419" sz="1755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endParaRPr b="0" sz="1755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-340078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56"/>
              <a:buFont typeface="Arial Narrow"/>
              <a:buAutoNum type="arabicPeriod"/>
            </a:pPr>
            <a:r>
              <a:rPr b="0" lang="es-419" sz="1755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Completa la siguiente tabla con l</a:t>
            </a:r>
            <a:r>
              <a:rPr lang="es-419" sz="1755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a información revisada en los recursos proporcionados</a:t>
            </a:r>
            <a:endParaRPr sz="1105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graphicFrame>
        <p:nvGraphicFramePr>
          <p:cNvPr id="63" name="Google Shape;63;p14"/>
          <p:cNvGraphicFramePr/>
          <p:nvPr/>
        </p:nvGraphicFramePr>
        <p:xfrm>
          <a:off x="404325" y="1059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{2CE232AE-097A-4D52-93AE-94B3CD0D5346}</a:tableStyleId>
              </a:tblPr>
              <a:tblGrid>
                <a:gridCol w="1643025"/>
                <a:gridCol w="1311875"/>
                <a:gridCol w="1341875"/>
                <a:gridCol w="1817900"/>
                <a:gridCol w="1857350"/>
              </a:tblGrid>
              <a:tr h="691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200"/>
                        <a:t>SEM Convencional</a:t>
                      </a:r>
                      <a:endParaRPr sz="1200"/>
                    </a:p>
                  </a:txBody>
                  <a:tcPr marT="91425" marB="91425" marR="91425" marL="91425">
                    <a:lnB cap="flat" cmpd="sng" w="19050">
                      <a:solidFill>
                        <a:srgbClr val="7029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200"/>
                        <a:t>SEM Convencional</a:t>
                      </a:r>
                      <a:endParaRPr sz="1200"/>
                    </a:p>
                  </a:txBody>
                  <a:tcPr marT="91425" marB="91425" marR="91425" marL="91425">
                    <a:lnB cap="flat" cmpd="sng" w="19050">
                      <a:solidFill>
                        <a:srgbClr val="7029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200"/>
                        <a:t>SEM de emisión de campo (field emissión)- tipo Schotkky</a:t>
                      </a:r>
                      <a:endParaRPr sz="1200"/>
                    </a:p>
                  </a:txBody>
                  <a:tcPr marT="91425" marB="91425" marR="91425" marL="91425">
                    <a:lnB cap="flat" cmpd="sng" w="19050">
                      <a:solidFill>
                        <a:srgbClr val="7029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200"/>
                        <a:t>SEM de emisión de campo (cátodo frío) - FE (cold)</a:t>
                      </a:r>
                      <a:endParaRPr sz="1200"/>
                    </a:p>
                  </a:txBody>
                  <a:tcPr marT="91425" marB="91425" marR="91425" marL="91425">
                    <a:lnB cap="flat" cmpd="sng" w="19050">
                      <a:solidFill>
                        <a:srgbClr val="7029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0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200"/>
                        <a:t>W</a:t>
                      </a:r>
                      <a:endParaRPr sz="1200"/>
                    </a:p>
                  </a:txBody>
                  <a:tcPr marT="91425" marB="91425" marR="91425" marL="91425"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7029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200"/>
                        <a:t>Hexaboruro de lantano (LaB6)</a:t>
                      </a:r>
                      <a:endParaRPr sz="12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7029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200"/>
                        <a:t>W/ZrO</a:t>
                      </a:r>
                      <a:endParaRPr sz="12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7029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200"/>
                        <a:t>W</a:t>
                      </a:r>
                      <a:endParaRPr sz="12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7029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17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200"/>
                        <a:t>Diámetro de la punta del filamento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53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200"/>
                        <a:t>Diámetro del CrossOver (primer imagen del haz de electrones producida en el cañón)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18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200"/>
                        <a:t>Temperatura que alcanza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86800" y="492100"/>
            <a:ext cx="8088600" cy="636300"/>
          </a:xfrm>
          <a:prstGeom prst="rect">
            <a:avLst/>
          </a:prstGeom>
          <a:solidFill>
            <a:srgbClr val="0097A7"/>
          </a:solidFill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solidFill>
                  <a:schemeClr val="lt1"/>
                </a:solidFill>
              </a:rPr>
              <a:t>2. </a:t>
            </a:r>
            <a:r>
              <a:rPr lang="es-419">
                <a:solidFill>
                  <a:schemeClr val="lt1"/>
                </a:solidFill>
              </a:rPr>
              <a:t>Analiza los </a:t>
            </a:r>
            <a:r>
              <a:rPr lang="es-419" sz="17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datos</a:t>
            </a:r>
            <a:r>
              <a:rPr lang="es-419">
                <a:solidFill>
                  <a:schemeClr val="lt1"/>
                </a:solidFill>
              </a:rPr>
              <a:t> de la tabla y anota aquí el </a:t>
            </a:r>
            <a:r>
              <a:rPr b="1" lang="es-419" u="sng">
                <a:solidFill>
                  <a:schemeClr val="lt1"/>
                </a:solidFill>
              </a:rPr>
              <a:t>nombre del filamento</a:t>
            </a:r>
            <a:r>
              <a:rPr lang="es-419">
                <a:solidFill>
                  <a:schemeClr val="lt1"/>
                </a:solidFill>
              </a:rPr>
              <a:t> que proporciona la mejor resolución</a:t>
            </a:r>
            <a:endParaRPr>
              <a:solidFill>
                <a:schemeClr val="lt1"/>
              </a:solidFill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76600" y="1976625"/>
            <a:ext cx="3057525" cy="1514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