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663" r:id="rId12"/>
    <p:sldMasterId id="214748366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</p:sldIdLst>
  <p:sldSz cy="6858000" cx="9144000"/>
  <p:notesSz cx="6858000" cy="9117000"/>
  <p:embeddedFontLst>
    <p:embeddedFont>
      <p:font typeface="Arial Narr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0">
          <p15:clr>
            <a:srgbClr val="000000"/>
          </p15:clr>
        </p15:guide>
        <p15:guide id="2" pos="912">
          <p15:clr>
            <a:srgbClr val="000000"/>
          </p15:clr>
        </p15:guide>
      </p15:sldGuideLst>
    </p:ext>
    <p:ext uri="{2D200454-40CA-4A62-9FC3-DE9A4176ACB9}">
      <p15:notesGuideLst>
        <p15:guide id="1" orient="horz" pos="2872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4" roundtripDataSignature="AMtx7mgrnLi/N9nNeFVTsCNBxgE6EIpV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0" orient="horz"/>
        <p:guide pos="91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72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Master" Target="slideMasters/slideMaster8.xml"/><Relationship Id="rId22" Type="http://schemas.openxmlformats.org/officeDocument/2006/relationships/font" Target="fonts/ArialNarrow-italic.fntdata"/><Relationship Id="rId10" Type="http://schemas.openxmlformats.org/officeDocument/2006/relationships/slideMaster" Target="slideMasters/slideMaster7.xml"/><Relationship Id="rId21" Type="http://schemas.openxmlformats.org/officeDocument/2006/relationships/font" Target="fonts/ArialNarrow-bold.fntdata"/><Relationship Id="rId13" Type="http://schemas.openxmlformats.org/officeDocument/2006/relationships/slideMaster" Target="slideMasters/slideMaster10.xml"/><Relationship Id="rId24" Type="http://customschemas.google.com/relationships/presentationmetadata" Target="metadata"/><Relationship Id="rId12" Type="http://schemas.openxmlformats.org/officeDocument/2006/relationships/slideMaster" Target="slideMasters/slideMaster9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5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50937" y="684212"/>
            <a:ext cx="4557712" cy="34178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6140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61400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914400" y="4330700"/>
            <a:ext cx="5029200" cy="41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1150937" y="684212"/>
            <a:ext cx="4557712" cy="34178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914400" y="4330700"/>
            <a:ext cx="5029200" cy="41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1150937" y="684212"/>
            <a:ext cx="4557712" cy="34178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914400" y="4330700"/>
            <a:ext cx="5029200" cy="41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50937" y="684212"/>
            <a:ext cx="4557712" cy="34178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914400" y="4330700"/>
            <a:ext cx="5029200" cy="41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1150937" y="684212"/>
            <a:ext cx="4557712" cy="34178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4ca3eb89f_3_0:notes"/>
          <p:cNvSpPr/>
          <p:nvPr>
            <p:ph idx="2" type="sldImg"/>
          </p:nvPr>
        </p:nvSpPr>
        <p:spPr>
          <a:xfrm>
            <a:off x="1150937" y="684212"/>
            <a:ext cx="4557600" cy="34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4ca3eb89f_3_0:notes"/>
          <p:cNvSpPr txBox="1"/>
          <p:nvPr>
            <p:ph idx="1" type="body"/>
          </p:nvPr>
        </p:nvSpPr>
        <p:spPr>
          <a:xfrm>
            <a:off x="914400" y="4330700"/>
            <a:ext cx="5029200" cy="410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84ca3eb89f_3_0:notes"/>
          <p:cNvSpPr txBox="1"/>
          <p:nvPr>
            <p:ph idx="12" type="sldNum"/>
          </p:nvPr>
        </p:nvSpPr>
        <p:spPr>
          <a:xfrm>
            <a:off x="3886200" y="8661400"/>
            <a:ext cx="2971800" cy="4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1169988" y="1946275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⧫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/>
        </p:txBody>
      </p:sp>
      <p:sp>
        <p:nvSpPr>
          <p:cNvPr id="18" name="Google Shape;18;p6"/>
          <p:cNvSpPr txBox="1"/>
          <p:nvPr>
            <p:ph idx="2" type="body"/>
          </p:nvPr>
        </p:nvSpPr>
        <p:spPr>
          <a:xfrm>
            <a:off x="5132388" y="1946275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⧫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⧫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3" name="Google Shape;33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⧫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◆"/>
              <a:defRPr sz="2800"/>
            </a:lvl2pPr>
            <a:lvl3pPr indent="-320039" lvl="2" marL="1371600" algn="l">
              <a:spcBef>
                <a:spcPts val="480"/>
              </a:spcBef>
              <a:spcAft>
                <a:spcPts val="0"/>
              </a:spcAft>
              <a:buSzPts val="1440"/>
              <a:buChar char="⧫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31" name="Google Shape;131;p19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 rot="5400000">
            <a:off x="2998787" y="117475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⧫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 rot="5400000">
            <a:off x="5241926" y="2360613"/>
            <a:ext cx="5451475" cy="194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 rot="5400000">
            <a:off x="1266032" y="486569"/>
            <a:ext cx="5451475" cy="569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⧫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9" name="Google Shape;39;p9"/>
            <p:cNvSpPr txBox="1"/>
            <p:nvPr/>
          </p:nvSpPr>
          <p:spPr>
            <a:xfrm>
              <a:off x="0" y="0"/>
              <a:ext cx="684" cy="431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0" name="Google Shape;40;p9"/>
            <p:cNvGrpSpPr/>
            <p:nvPr/>
          </p:nvGrpSpPr>
          <p:grpSpPr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1" name="Google Shape;41;p9"/>
              <p:cNvSpPr txBox="1"/>
              <p:nvPr/>
            </p:nvSpPr>
            <p:spPr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" name="Google Shape;42;p9"/>
              <p:cNvSpPr txBox="1"/>
              <p:nvPr/>
            </p:nvSpPr>
            <p:spPr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" name="Google Shape;43;p9"/>
              <p:cNvSpPr txBox="1"/>
              <p:nvPr/>
            </p:nvSpPr>
            <p:spPr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" name="Google Shape;44;p9"/>
              <p:cNvSpPr txBox="1"/>
              <p:nvPr/>
            </p:nvSpPr>
            <p:spPr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Google Shape;45;p9"/>
              <p:cNvSpPr txBox="1"/>
              <p:nvPr/>
            </p:nvSpPr>
            <p:spPr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" name="Google Shape;46;p9"/>
              <p:cNvSpPr txBox="1"/>
              <p:nvPr/>
            </p:nvSpPr>
            <p:spPr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" name="Google Shape;47;p9"/>
              <p:cNvSpPr txBox="1"/>
              <p:nvPr/>
            </p:nvSpPr>
            <p:spPr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" name="Google Shape;48;p9"/>
              <p:cNvSpPr txBox="1"/>
              <p:nvPr/>
            </p:nvSpPr>
            <p:spPr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Google Shape;49;p9"/>
              <p:cNvSpPr txBox="1"/>
              <p:nvPr/>
            </p:nvSpPr>
            <p:spPr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Google Shape;50;p9"/>
              <p:cNvSpPr txBox="1"/>
              <p:nvPr/>
            </p:nvSpPr>
            <p:spPr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Google Shape;51;p9"/>
              <p:cNvSpPr txBox="1"/>
              <p:nvPr/>
            </p:nvSpPr>
            <p:spPr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Google Shape;52;p9"/>
              <p:cNvSpPr txBox="1"/>
              <p:nvPr/>
            </p:nvSpPr>
            <p:spPr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Google Shape;53;p9"/>
              <p:cNvSpPr txBox="1"/>
              <p:nvPr/>
            </p:nvSpPr>
            <p:spPr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" name="Google Shape;54;p9"/>
              <p:cNvSpPr txBox="1"/>
              <p:nvPr/>
            </p:nvSpPr>
            <p:spPr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" name="Google Shape;55;p9"/>
              <p:cNvSpPr txBox="1"/>
              <p:nvPr/>
            </p:nvSpPr>
            <p:spPr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" name="Google Shape;56;p9"/>
              <p:cNvSpPr txBox="1"/>
              <p:nvPr/>
            </p:nvSpPr>
            <p:spPr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" name="Google Shape;57;p9"/>
              <p:cNvSpPr txBox="1"/>
              <p:nvPr/>
            </p:nvSpPr>
            <p:spPr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" name="Google Shape;58;p9"/>
              <p:cNvSpPr txBox="1"/>
              <p:nvPr/>
            </p:nvSpPr>
            <p:spPr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" name="Google Shape;59;p9"/>
              <p:cNvSpPr txBox="1"/>
              <p:nvPr/>
            </p:nvSpPr>
            <p:spPr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" name="Google Shape;60;p9"/>
              <p:cNvSpPr txBox="1"/>
              <p:nvPr/>
            </p:nvSpPr>
            <p:spPr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" name="Google Shape;61;p9"/>
              <p:cNvSpPr txBox="1"/>
              <p:nvPr/>
            </p:nvSpPr>
            <p:spPr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" name="Google Shape;62;p9"/>
              <p:cNvSpPr txBox="1"/>
              <p:nvPr/>
            </p:nvSpPr>
            <p:spPr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" name="Google Shape;63;p9"/>
              <p:cNvSpPr txBox="1"/>
              <p:nvPr/>
            </p:nvSpPr>
            <p:spPr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" name="Google Shape;64;p9"/>
              <p:cNvSpPr txBox="1"/>
              <p:nvPr/>
            </p:nvSpPr>
            <p:spPr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5" name="Google Shape;65;p9"/>
              <p:cNvSpPr txBox="1"/>
              <p:nvPr/>
            </p:nvSpPr>
            <p:spPr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6" name="Google Shape;66;p9"/>
              <p:cNvSpPr txBox="1"/>
              <p:nvPr/>
            </p:nvSpPr>
            <p:spPr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" name="Google Shape;67;p9"/>
              <p:cNvSpPr txBox="1"/>
              <p:nvPr/>
            </p:nvSpPr>
            <p:spPr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8" name="Google Shape;68;p9"/>
              <p:cNvSpPr txBox="1"/>
              <p:nvPr/>
            </p:nvSpPr>
            <p:spPr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9" name="Google Shape;69;p9"/>
              <p:cNvSpPr txBox="1"/>
              <p:nvPr/>
            </p:nvSpPr>
            <p:spPr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169987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0519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0519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⧫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/>
        </p:nvSpPr>
        <p:spPr>
          <a:xfrm>
            <a:off x="330275" y="242500"/>
            <a:ext cx="4498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</a:t>
            </a:r>
            <a:r>
              <a:rPr b="1" lang="en-US" sz="3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RESOLUCIÓN</a:t>
            </a:r>
            <a:r>
              <a:rPr b="1" i="0" lang="en-US" sz="3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en-US" sz="3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ÓPTICA MEB</a:t>
            </a:r>
            <a:r>
              <a:rPr b="1" i="0" lang="en-US" sz="3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DEPENDE DE</a:t>
            </a:r>
            <a:r>
              <a:rPr b="1" lang="en-US" sz="3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532613" y="2036462"/>
            <a:ext cx="313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Voltaje de Aceleración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694382" y="3110350"/>
            <a:ext cx="264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Tipo de filamento </a:t>
            </a:r>
            <a:endParaRPr/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500" y="566727"/>
            <a:ext cx="2975949" cy="16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350" y="3699369"/>
            <a:ext cx="4610625" cy="22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 txBox="1"/>
          <p:nvPr/>
        </p:nvSpPr>
        <p:spPr>
          <a:xfrm>
            <a:off x="1595450" y="5983150"/>
            <a:ext cx="58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W</a:t>
            </a:r>
            <a:endParaRPr b="1" sz="2000"/>
          </a:p>
        </p:txBody>
      </p:sp>
      <p:sp>
        <p:nvSpPr>
          <p:cNvPr id="168" name="Google Shape;168;p2"/>
          <p:cNvSpPr txBox="1"/>
          <p:nvPr/>
        </p:nvSpPr>
        <p:spPr>
          <a:xfrm>
            <a:off x="3211100" y="6110475"/>
            <a:ext cx="106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LaB</a:t>
            </a:r>
            <a:r>
              <a:rPr b="1" baseline="-25000" lang="en-US" sz="2000"/>
              <a:t>6</a:t>
            </a:r>
            <a:endParaRPr b="1" baseline="-25000" sz="2000"/>
          </a:p>
        </p:txBody>
      </p:sp>
      <p:sp>
        <p:nvSpPr>
          <p:cNvPr id="169" name="Google Shape;169;p2"/>
          <p:cNvSpPr txBox="1"/>
          <p:nvPr/>
        </p:nvSpPr>
        <p:spPr>
          <a:xfrm>
            <a:off x="4694300" y="5983150"/>
            <a:ext cx="254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Emisión de Campo</a:t>
            </a:r>
            <a:endParaRPr b="1" sz="2000"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/>
        </p:nvSpPr>
        <p:spPr>
          <a:xfrm>
            <a:off x="152462" y="2160975"/>
            <a:ext cx="3959100" cy="1200600"/>
          </a:xfrm>
          <a:prstGeom prst="rect">
            <a:avLst/>
          </a:prstGeom>
          <a:solidFill>
            <a:srgbClr val="2600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RESOLUCION: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Ec. de Abbe: R = K  </a:t>
            </a:r>
            <a:r>
              <a:rPr b="1" i="0" lang="en-US" sz="2400" u="sng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λ       </a:t>
            </a:r>
            <a:endParaRPr b="1" i="0" sz="2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                n sen α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98425" y="63500"/>
            <a:ext cx="861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RESOLUCIÓN.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 define como la distancia que separa dos puntos cercanos en un objeto y que pueden distinguirse en la imagen como dos puntos separados. </a:t>
            </a: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efine su capacidad de mostrar el menor tamaño de estructuras. 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152412" y="4344812"/>
            <a:ext cx="8839200" cy="1847100"/>
          </a:xfrm>
          <a:prstGeom prst="rect">
            <a:avLst/>
          </a:prstGeom>
          <a:noFill/>
          <a:ln cap="flat" cmpd="sng" w="9525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= resolución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= constante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 índice de refracción del medio.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 α (apertura numérica) = Es el ángulo que se forma entre el radio de la lente objetivo con vértice en el objeto.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= Fuerza de empuje de la radiación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4953062" y="2111762"/>
            <a:ext cx="3663900" cy="1200600"/>
          </a:xfrm>
          <a:prstGeom prst="rect">
            <a:avLst/>
          </a:prstGeom>
          <a:solidFill>
            <a:srgbClr val="2600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Ec. de Broglie:   λ=_</a:t>
            </a:r>
            <a:r>
              <a:rPr b="1" i="0" lang="en-US" sz="2400" u="sng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endParaRPr b="1" i="0" sz="2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   	                          mv 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5003212" y="3502787"/>
            <a:ext cx="31242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h= 6.66 x 10</a:t>
            </a:r>
            <a:r>
              <a:rPr baseline="30000"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-34</a:t>
            </a:r>
            <a:r>
              <a:rPr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r>
              <a:rPr baseline="-25000"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r>
              <a:rPr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9.1091 x 10</a:t>
            </a:r>
            <a:r>
              <a:rPr baseline="30000"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-31 </a:t>
            </a:r>
            <a:r>
              <a:rPr i="0" lang="en-US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Kg</a:t>
            </a:r>
            <a:endParaRPr/>
          </a:p>
        </p:txBody>
      </p:sp>
      <p:pic>
        <p:nvPicPr>
          <p:cNvPr descr="Imagen que contiene Forma&#10;&#10;Descripción generada automáticamente" id="179" name="Google Shape;1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875" y="1154788"/>
            <a:ext cx="16383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 txBox="1"/>
          <p:nvPr/>
        </p:nvSpPr>
        <p:spPr>
          <a:xfrm>
            <a:off x="2882150" y="1245200"/>
            <a:ext cx="57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Ojo humano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0.2mm, ML 200 nm, MEB 3-4 nm, MET 0.1 nm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3543300" y="3065462"/>
            <a:ext cx="2438400" cy="83026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VOLTAJE DE ACELERACION</a:t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 rot="-5400000">
            <a:off x="4110037" y="2055812"/>
            <a:ext cx="1143000" cy="3810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C0C0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"/>
          <p:cNvSpPr/>
          <p:nvPr/>
        </p:nvSpPr>
        <p:spPr>
          <a:xfrm rot="5340000">
            <a:off x="4048125" y="4527550"/>
            <a:ext cx="1143000" cy="3810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C0C0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267200" y="1143000"/>
            <a:ext cx="1066800" cy="369887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02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ALTO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4114800" y="5562600"/>
            <a:ext cx="1219200" cy="369887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02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BAJO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6138862" y="763587"/>
            <a:ext cx="2754300" cy="1200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Mayor daño a muestra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Estructuras difusas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Mayor efecto de borde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Mayor efecto de carga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974725" y="5130800"/>
            <a:ext cx="2589212" cy="120015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Baja resolución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λ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mayor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Más ruido de fondo</a:t>
            </a:r>
            <a:endParaRPr/>
          </a:p>
        </p:txBody>
      </p:sp>
      <p:sp>
        <p:nvSpPr>
          <p:cNvPr id="192" name="Google Shape;192;p3"/>
          <p:cNvSpPr txBox="1"/>
          <p:nvPr/>
        </p:nvSpPr>
        <p:spPr>
          <a:xfrm>
            <a:off x="1066800" y="1219200"/>
            <a:ext cx="2362200" cy="784225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Alta resolución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λ = Menor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6138862" y="4892675"/>
            <a:ext cx="2809800" cy="923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Menor daño a muestra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Menor carga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Menor efecto de borde</a:t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1219200" y="61912"/>
            <a:ext cx="46482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¿C</a:t>
            </a:r>
            <a:r>
              <a:rPr b="1" lang="en-US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Ó</a:t>
            </a: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MO AFECTA EL VOLTAJE DE </a:t>
            </a:r>
            <a:r>
              <a:rPr b="1" lang="en-US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ACELERACIÓN</a:t>
            </a: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A LA </a:t>
            </a:r>
            <a:r>
              <a:rPr b="1" lang="en-US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RESOLUCIÓN</a:t>
            </a: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/>
          </a:p>
        </p:txBody>
      </p:sp>
      <p:pic>
        <p:nvPicPr>
          <p:cNvPr descr="Imagen que contiene tabla, taza, plato, pequeño&#10;&#10;Descripción generada automáticamente"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595562"/>
            <a:ext cx="278765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7" y="2263775"/>
            <a:ext cx="3300412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632"/>
            <a:ext cx="5244075" cy="393305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9912" y="2808312"/>
            <a:ext cx="5244075" cy="393305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03" name="Google Shape;203;p4"/>
          <p:cNvSpPr txBox="1"/>
          <p:nvPr/>
        </p:nvSpPr>
        <p:spPr>
          <a:xfrm>
            <a:off x="2195512" y="115887"/>
            <a:ext cx="13525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kV</a:t>
            </a:r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5724525" y="2924175"/>
            <a:ext cx="135096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kV</a:t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5640387" y="115887"/>
            <a:ext cx="2616200" cy="1016000"/>
          </a:xfrm>
          <a:prstGeom prst="rect">
            <a:avLst/>
          </a:prstGeom>
          <a:solidFill>
            <a:srgbClr val="2600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Ec. de Broglie:   λ=_</a:t>
            </a:r>
            <a:r>
              <a:rPr b="1" i="0" lang="en-US" sz="2000" u="sng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endParaRPr b="1" i="0" sz="200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   	                   mv </a:t>
            </a:r>
            <a:endParaRPr/>
          </a:p>
        </p:txBody>
      </p:sp>
      <p:sp>
        <p:nvSpPr>
          <p:cNvPr id="206" name="Google Shape;206;p4"/>
          <p:cNvSpPr txBox="1"/>
          <p:nvPr/>
        </p:nvSpPr>
        <p:spPr>
          <a:xfrm>
            <a:off x="5581650" y="1343025"/>
            <a:ext cx="2987675" cy="1016000"/>
          </a:xfrm>
          <a:prstGeom prst="rect">
            <a:avLst/>
          </a:prstGeom>
          <a:solidFill>
            <a:srgbClr val="2600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RESOLUCION: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Ec. de Abbe: R = K  </a:t>
            </a:r>
            <a:r>
              <a:rPr b="1" i="0" lang="en-US" sz="2000" u="sng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λ       </a:t>
            </a:r>
            <a:endParaRPr b="1" i="0" sz="200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                n sen α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4ca3eb89f_3_0"/>
          <p:cNvSpPr txBox="1"/>
          <p:nvPr/>
        </p:nvSpPr>
        <p:spPr>
          <a:xfrm>
            <a:off x="4452175" y="1444600"/>
            <a:ext cx="3949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FIN DEL TEMA</a:t>
            </a:r>
            <a:endParaRPr b="1"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9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Azur">
  <a:themeElements>
    <a:clrScheme name="">
      <a:dk1>
        <a:srgbClr val="000000"/>
      </a:dk1>
      <a:lt1>
        <a:srgbClr val="FFFF99"/>
      </a:lt1>
      <a:dk2>
        <a:srgbClr val="330099"/>
      </a:dk2>
      <a:lt2>
        <a:srgbClr val="FFFFCC"/>
      </a:lt2>
      <a:accent1>
        <a:srgbClr val="009999"/>
      </a:accent1>
      <a:accent2>
        <a:srgbClr val="FF99CC"/>
      </a:accent2>
      <a:accent3>
        <a:srgbClr val="FFFFCA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2002-06-12T13:28:05Z</dcterms:created>
  <dc:creator>*</dc:creator>
</cp:coreProperties>
</file>