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  <p:embeddedFont>
      <p:font typeface="Arial Narrow"/>
      <p:regular r:id="rId15"/>
      <p:bold r:id="rId16"/>
      <p:italic r:id="rId17"/>
      <p:boldItalic r:id="rId18"/>
    </p:embeddedFont>
    <p:embeddedFont>
      <p:font typeface="Merriweather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F07BFC1-3281-41CA-BB37-79FD0E5330EE}">
  <a:tblStyle styleId="{0F07BFC1-3281-41CA-BB37-79FD0E5330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.fntdata"/><Relationship Id="rId11" Type="http://schemas.openxmlformats.org/officeDocument/2006/relationships/font" Target="fonts/Roboto-regular.fntdata"/><Relationship Id="rId22" Type="http://schemas.openxmlformats.org/officeDocument/2006/relationships/font" Target="fonts/Merriweather-boldItalic.fntdata"/><Relationship Id="rId10" Type="http://schemas.openxmlformats.org/officeDocument/2006/relationships/slide" Target="slides/slide4.xml"/><Relationship Id="rId21" Type="http://schemas.openxmlformats.org/officeDocument/2006/relationships/font" Target="fonts/Merriweather-italic.fntdata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ArialNarrow-regular.fntdata"/><Relationship Id="rId14" Type="http://schemas.openxmlformats.org/officeDocument/2006/relationships/font" Target="fonts/Roboto-boldItalic.fntdata"/><Relationship Id="rId17" Type="http://schemas.openxmlformats.org/officeDocument/2006/relationships/font" Target="fonts/ArialNarrow-italic.fntdata"/><Relationship Id="rId16" Type="http://schemas.openxmlformats.org/officeDocument/2006/relationships/font" Target="fonts/ArialNarrow-bold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erriweather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ArialNarrow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f913250b5d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f913250b5d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7b01921a2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7b01921a2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913250b5d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913250b5d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82ac45506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82ac45506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librosoa.unam.mx/handle/123456789/3250?authuser=0" TargetMode="External"/><Relationship Id="rId4" Type="http://schemas.openxmlformats.org/officeDocument/2006/relationships/hyperlink" Target="https://myscope.training/#/SEMlevel_3_1" TargetMode="External"/><Relationship Id="rId5" Type="http://schemas.openxmlformats.org/officeDocument/2006/relationships/hyperlink" Target="https://youtu.be/8OFz4Ze-RGY?si=tsz69tdeXxsA4Tq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10" Type="http://schemas.openxmlformats.org/officeDocument/2006/relationships/image" Target="../media/image2.jpg"/><Relationship Id="rId9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4.jpg"/><Relationship Id="rId7" Type="http://schemas.openxmlformats.org/officeDocument/2006/relationships/image" Target="../media/image6.png"/><Relationship Id="rId8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/>
        </p:nvSpPr>
        <p:spPr>
          <a:xfrm>
            <a:off x="334125" y="331475"/>
            <a:ext cx="8261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NOMBRE DE ESTUDIANTES: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Google Shape;69;p14"/>
          <p:cNvGraphicFramePr/>
          <p:nvPr/>
        </p:nvGraphicFramePr>
        <p:xfrm>
          <a:off x="91838" y="615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{0F07BFC1-3281-41CA-BB37-79FD0E5330EE}</a:tableStyleId>
              </a:tblPr>
              <a:tblGrid>
                <a:gridCol w="1822675"/>
                <a:gridCol w="2451450"/>
                <a:gridCol w="2285325"/>
                <a:gridCol w="2285325"/>
              </a:tblGrid>
              <a:tr h="822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/>
                        <a:t>FUENTE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/>
                        <a:t>DEFINICIÓN </a:t>
                      </a:r>
                      <a:r>
                        <a:rPr b="1" lang="es-419"/>
                        <a:t>RESOLUCIÓN</a:t>
                      </a:r>
                      <a:r>
                        <a:rPr b="1" lang="es-419"/>
                        <a:t> ÓPTICA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/>
                        <a:t>Valor de resolución </a:t>
                      </a:r>
                      <a:r>
                        <a:rPr b="1" lang="es-419"/>
                        <a:t>óptica</a:t>
                      </a:r>
                      <a:endParaRPr b="1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/>
                        <a:t> </a:t>
                      </a:r>
                      <a:r>
                        <a:rPr b="1" lang="es-419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CONCLUSIÓN</a:t>
                      </a:r>
                      <a:r>
                        <a:rPr b="1" lang="es-419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:</a:t>
                      </a:r>
                      <a:endParaRPr b="1"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ANOTA  ¿CÓMO ES LA CAPACIDAD DE VER ESTRUCTURAS PEQUEÑAS CONFORME INCREMENTA EL VALOR DE RESOLUCIÓN?</a:t>
                      </a:r>
                      <a:endParaRPr b="1"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  <a:tr h="1463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Manual MEB-EDS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u="sng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http://www.librosoa.unam.mx/handle/123456789/3250?authuser=0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ML</a:t>
                      </a:r>
                      <a:endParaRPr/>
                    </a:p>
                  </a:txBody>
                  <a:tcPr marT="91425" marB="91425" marR="91425" marL="91425"/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03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MyScope </a:t>
                      </a:r>
                      <a:r>
                        <a:rPr lang="es-419" u="sng">
                          <a:solidFill>
                            <a:schemeClr val="hlink"/>
                          </a:solidFill>
                          <a:hlinkClick r:id="rId4"/>
                        </a:rPr>
                        <a:t>https://myscope.training/#/SEMlevel_3_1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SEM</a:t>
                      </a:r>
                      <a:endParaRPr/>
                    </a:p>
                  </a:txBody>
                  <a:tcPr marT="91425" marB="91425" marR="91425" marL="91425"/>
                </a:tc>
                <a:tc vMerge="1"/>
              </a:tr>
              <a:tr h="103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Video </a:t>
                      </a:r>
                      <a:r>
                        <a:rPr lang="es-419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419" u="sng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https://youtu.be/8OFz4Ze-RGY?si=tsz69tdeXxsA4Tql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>
                          <a:latin typeface="Roboto"/>
                          <a:ea typeface="Roboto"/>
                          <a:cs typeface="Roboto"/>
                          <a:sym typeface="Roboto"/>
                        </a:rPr>
                        <a:t>TEM= Transmission electron microscopy</a:t>
                      </a:r>
                      <a:endParaRPr/>
                    </a:p>
                  </a:txBody>
                  <a:tcPr marT="91425" marB="91425" marR="91425" marL="91425"/>
                </a:tc>
                <a:tc vMerge="1"/>
              </a:tr>
            </a:tbl>
          </a:graphicData>
        </a:graphic>
      </p:graphicFrame>
      <p:sp>
        <p:nvSpPr>
          <p:cNvPr id="70" name="Google Shape;70;p14"/>
          <p:cNvSpPr txBox="1"/>
          <p:nvPr/>
        </p:nvSpPr>
        <p:spPr>
          <a:xfrm>
            <a:off x="187500" y="74675"/>
            <a:ext cx="8956500" cy="431100"/>
          </a:xfrm>
          <a:prstGeom prst="rect">
            <a:avLst/>
          </a:prstGeom>
          <a:solidFill>
            <a:srgbClr val="0097A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1.</a:t>
            </a:r>
            <a:r>
              <a:rPr lang="es-419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419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Escribe el significado de </a:t>
            </a:r>
            <a:r>
              <a:rPr b="1" lang="es-419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resolución óptica</a:t>
            </a:r>
            <a:r>
              <a:rPr lang="es-419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a partir de tres definiciones que </a:t>
            </a:r>
            <a:r>
              <a:rPr b="1" lang="es-419" sz="1600">
                <a:solidFill>
                  <a:schemeClr val="lt1"/>
                </a:solidFill>
              </a:rPr>
              <a:t>investigues</a:t>
            </a:r>
            <a:r>
              <a:rPr lang="es-419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en las siguientes fuentes: 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5"/>
          <p:cNvGrpSpPr/>
          <p:nvPr/>
        </p:nvGrpSpPr>
        <p:grpSpPr>
          <a:xfrm>
            <a:off x="1182005" y="3592120"/>
            <a:ext cx="2521553" cy="1078273"/>
            <a:chOff x="4879950" y="3444425"/>
            <a:chExt cx="3657075" cy="1541050"/>
          </a:xfrm>
        </p:grpSpPr>
        <p:pic>
          <p:nvPicPr>
            <p:cNvPr id="76" name="Google Shape;76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404350" y="3444425"/>
              <a:ext cx="2132675" cy="1541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5"/>
            <p:cNvPicPr preferRelativeResize="0"/>
            <p:nvPr/>
          </p:nvPicPr>
          <p:blipFill rotWithShape="1">
            <a:blip r:embed="rId4">
              <a:alphaModFix/>
            </a:blip>
            <a:srcRect b="0" l="0" r="20729" t="0"/>
            <a:stretch/>
          </p:blipFill>
          <p:spPr>
            <a:xfrm>
              <a:off x="4879950" y="3504838"/>
              <a:ext cx="1524400" cy="10811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8" name="Google Shape;78;p15"/>
          <p:cNvGrpSpPr/>
          <p:nvPr/>
        </p:nvGrpSpPr>
        <p:grpSpPr>
          <a:xfrm>
            <a:off x="4815725" y="1601080"/>
            <a:ext cx="2091426" cy="1161490"/>
            <a:chOff x="6088034" y="1986400"/>
            <a:chExt cx="3004491" cy="1541050"/>
          </a:xfrm>
        </p:grpSpPr>
        <p:pic>
          <p:nvPicPr>
            <p:cNvPr id="79" name="Google Shape;79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273913" y="1986400"/>
              <a:ext cx="1818612" cy="1541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088034" y="1986400"/>
              <a:ext cx="1185886" cy="15410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1" name="Google Shape;8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72708" y="3072551"/>
            <a:ext cx="1728402" cy="17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90725" y="120450"/>
            <a:ext cx="8803200" cy="692700"/>
          </a:xfrm>
          <a:prstGeom prst="rect">
            <a:avLst/>
          </a:prstGeom>
          <a:solidFill>
            <a:srgbClr val="0097A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s-419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s-419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Acomoda las siguientes figuras de mayor a</a:t>
            </a:r>
            <a:r>
              <a:rPr lang="es-419" sz="1700">
                <a:solidFill>
                  <a:schemeClr val="lt1"/>
                </a:solidFill>
              </a:rPr>
              <a:t> </a:t>
            </a:r>
            <a:r>
              <a:rPr lang="es-419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menor capacidad de resolución óptica</a:t>
            </a:r>
            <a:endParaRPr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96926" y="1759300"/>
            <a:ext cx="1662399" cy="23383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" name="Google Shape;84;p15"/>
          <p:cNvGrpSpPr/>
          <p:nvPr/>
        </p:nvGrpSpPr>
        <p:grpSpPr>
          <a:xfrm>
            <a:off x="708573" y="1322648"/>
            <a:ext cx="3452467" cy="1439936"/>
            <a:chOff x="4919335" y="120451"/>
            <a:chExt cx="3239320" cy="1078280"/>
          </a:xfrm>
        </p:grpSpPr>
        <p:grpSp>
          <p:nvGrpSpPr>
            <p:cNvPr id="85" name="Google Shape;85;p15"/>
            <p:cNvGrpSpPr/>
            <p:nvPr/>
          </p:nvGrpSpPr>
          <p:grpSpPr>
            <a:xfrm>
              <a:off x="4919335" y="120451"/>
              <a:ext cx="3239320" cy="1078280"/>
              <a:chOff x="4740500" y="181775"/>
              <a:chExt cx="4271256" cy="1699150"/>
            </a:xfrm>
          </p:grpSpPr>
          <p:pic>
            <p:nvPicPr>
              <p:cNvPr id="86" name="Google Shape;86;p15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7006601" y="181775"/>
                <a:ext cx="2005155" cy="16991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" name="Google Shape;87;p15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4740500" y="181775"/>
                <a:ext cx="2266104" cy="16991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8" name="Google Shape;88;p15"/>
            <p:cNvSpPr txBox="1"/>
            <p:nvPr/>
          </p:nvSpPr>
          <p:spPr>
            <a:xfrm>
              <a:off x="6007925" y="152825"/>
              <a:ext cx="558600" cy="3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900">
                  <a:latin typeface="Roboto"/>
                  <a:ea typeface="Roboto"/>
                  <a:cs typeface="Roboto"/>
                  <a:sym typeface="Roboto"/>
                </a:rPr>
                <a:t>MEB</a:t>
              </a:r>
              <a:endParaRPr b="1" sz="9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/>
        </p:nvSpPr>
        <p:spPr>
          <a:xfrm>
            <a:off x="271500" y="248375"/>
            <a:ext cx="8601000" cy="431100"/>
          </a:xfrm>
          <a:prstGeom prst="rect">
            <a:avLst/>
          </a:prstGeom>
          <a:solidFill>
            <a:srgbClr val="0097A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s-419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s-419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Subraya en la siguiente oración la opción correcta (a/b) </a:t>
            </a:r>
            <a:endParaRPr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271500" y="995500"/>
            <a:ext cx="88602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Conforme el valor de Resolución es mayor la capacidad de ver objetos más pequeños se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(a) incrementa</a:t>
            </a:r>
            <a:r>
              <a:rPr lang="es-419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(b) disminuye</a:t>
            </a:r>
            <a:endParaRPr b="1"/>
          </a:p>
        </p:txBody>
      </p:sp>
      <p:sp>
        <p:nvSpPr>
          <p:cNvPr id="95" name="Google Shape;95;p16"/>
          <p:cNvSpPr txBox="1"/>
          <p:nvPr/>
        </p:nvSpPr>
        <p:spPr>
          <a:xfrm>
            <a:off x="271500" y="2356200"/>
            <a:ext cx="8430000" cy="431100"/>
          </a:xfrm>
          <a:prstGeom prst="rect">
            <a:avLst/>
          </a:prstGeom>
          <a:solidFill>
            <a:srgbClr val="0097A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4. </a:t>
            </a:r>
            <a:r>
              <a:rPr lang="es-419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De acuerdo </a:t>
            </a:r>
            <a:r>
              <a:rPr lang="es-419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con</a:t>
            </a:r>
            <a:r>
              <a:rPr lang="es-419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419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lo investigado concluye: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337450" y="2867300"/>
            <a:ext cx="7908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¿Cómo varía la resolución conforme disminuye el valor de Resolución?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337450" y="3889500"/>
            <a:ext cx="8021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¿Cómo varía la resolución conforme incrementa el valor de Resolución?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