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y="5143500" cx="9144000"/>
  <p:notesSz cx="6858000" cy="9144000"/>
  <p:embeddedFontLst>
    <p:embeddedFont>
      <p:font typeface="Arial Narrow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iWLN2KE6XLJ1m+vPz92IlXRkR4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F67BD5C-1044-4009-AC17-D59B210DB01B}">
  <a:tblStyle styleId="{6F67BD5C-1044-4009-AC17-D59B210DB01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2BA62314-5258-4653-A550-AC0B4A3E866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ArialNarrow-regular.fntdata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ArialNarrow-italic.fntdata"/><Relationship Id="rId14" Type="http://schemas.openxmlformats.org/officeDocument/2006/relationships/font" Target="fonts/ArialNarrow-bold.fntdata"/><Relationship Id="rId17" Type="http://customschemas.google.com/relationships/presentationmetadata" Target="metadata"/><Relationship Id="rId16" Type="http://schemas.openxmlformats.org/officeDocument/2006/relationships/font" Target="fonts/ArialNarrow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2ac2c184a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2ac2c184a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82ac2c184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82ac2c184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82ac2c184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82ac2c184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82ac2c184a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82ac2c184a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82ac2c184a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82ac2c184a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82ac2c184a_0_1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g282ac2c184a_0_1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g282ac2c184a_0_1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82ac2c184a_0_1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g282ac2c184a_0_1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82ac2c184a_0_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g282ac2c184a_0_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g282ac2c184a_0_1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2ac2c184a_0_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g282ac2c184a_0_13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g282ac2c184a_0_13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g282ac2c184a_0_1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2ac2c184a_0_1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g282ac2c184a_0_1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82ac2c184a_0_13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g282ac2c184a_0_13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g282ac2c184a_0_1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82ac2c184a_0_14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g282ac2c184a_0_1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2ac2c184a_0_14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282ac2c184a_0_14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g282ac2c184a_0_14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g282ac2c184a_0_14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g282ac2c184a_0_1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82ac2c184a_0_15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g282ac2c184a_0_1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82ac2c184a_0_15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g282ac2c184a_0_15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g282ac2c184a_0_1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2ac2c184a_0_1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2ac2c184a_0_1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g282ac2c184a_0_1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g282ac2c184a_0_1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g282ac2c184a_0_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613" y="119938"/>
            <a:ext cx="8716776" cy="490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82ac2c184a_0_14"/>
          <p:cNvGraphicFramePr/>
          <p:nvPr/>
        </p:nvGraphicFramePr>
        <p:xfrm>
          <a:off x="509876" y="610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{6F67BD5C-1044-4009-AC17-D59B210DB01B}</a:tableStyleId>
              </a:tblPr>
              <a:tblGrid>
                <a:gridCol w="4374175"/>
                <a:gridCol w="4133225"/>
              </a:tblGrid>
              <a:tr h="544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COMPONENTE DEL MICROSCOPIO DE LUZ</a:t>
                      </a:r>
                      <a:endParaRPr b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PARA 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QUÉ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SIRVE (¿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QUÉ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HACE?,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FUNCI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Ó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N)</a:t>
                      </a:r>
                      <a:endParaRPr b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/>
                </a:tc>
              </a:tr>
              <a:tr h="735025">
                <a:tc>
                  <a:txBody>
                    <a:bodyPr/>
                    <a:lstStyle/>
                    <a:p>
                      <a:pPr indent="-178899" lvl="0" marL="1799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Ocular</a:t>
                      </a:r>
                      <a:endParaRPr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741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2. Lente Objetivo </a:t>
                      </a:r>
                      <a:endParaRPr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610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3. Lente Condensadora</a:t>
                      </a:r>
                      <a:endParaRPr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563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4. Tornillos Macro y Micrométrico</a:t>
                      </a:r>
                      <a:endParaRPr i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610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5.  Filamento</a:t>
                      </a:r>
                      <a:endParaRPr i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i="1"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610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6. Lente Diafragma</a:t>
                      </a:r>
                      <a:endParaRPr i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105" name="Google Shape;105;g282ac2c184a_0_14"/>
          <p:cNvSpPr txBox="1"/>
          <p:nvPr/>
        </p:nvSpPr>
        <p:spPr>
          <a:xfrm>
            <a:off x="2236650" y="84700"/>
            <a:ext cx="4670700" cy="431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</a:rPr>
              <a:t>MICROSCOPIO DE LUZ (ML)</a:t>
            </a:r>
            <a:endParaRPr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82ac2c184a_0_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282ac2c184a_0_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g282ac2c184a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94" y="0"/>
            <a:ext cx="908961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g282ac2c184a_0_112"/>
          <p:cNvGraphicFramePr/>
          <p:nvPr/>
        </p:nvGraphicFramePr>
        <p:xfrm>
          <a:off x="430301" y="6211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{6F67BD5C-1044-4009-AC17-D59B210DB01B}</a:tableStyleId>
              </a:tblPr>
              <a:tblGrid>
                <a:gridCol w="4424225"/>
                <a:gridCol w="4180500"/>
              </a:tblGrid>
              <a:tr h="600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COMPONENTE DEL MICROSCOP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IO ELECTRÓNICO DE BARRIDO</a:t>
                      </a:r>
                      <a:endParaRPr b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PARA 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QUÉ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SIRVE (¿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QUÉ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HACE?,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FUNCI</a:t>
                      </a: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Ó</a:t>
                      </a:r>
                      <a:r>
                        <a:rPr b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N)</a:t>
                      </a:r>
                      <a:endParaRPr b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/>
                </a:tc>
              </a:tr>
              <a:tr h="460275">
                <a:tc>
                  <a:txBody>
                    <a:bodyPr/>
                    <a:lstStyle/>
                    <a:p>
                      <a:pPr indent="-178899" lvl="0" marL="1799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Cátodo</a:t>
                      </a:r>
                      <a:endParaRPr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  <a:tr h="46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2. </a:t>
                      </a: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Anódo</a:t>
                      </a:r>
                      <a:endParaRPr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solidFill>
                            <a:srgbClr val="00000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3. </a:t>
                      </a: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Filamento</a:t>
                      </a:r>
                      <a:endParaRPr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438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4. </a:t>
                      </a: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condensadora</a:t>
                      </a:r>
                      <a:endParaRPr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i="1" lang="es-419" sz="14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5.  </a:t>
                      </a: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objetivo</a:t>
                      </a:r>
                      <a:endParaRPr i="1" sz="1200" u="none" cap="none" strike="noStrike">
                        <a:highlight>
                          <a:srgbClr val="FFFF00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6. Lentes bobinas de barrido </a:t>
                      </a:r>
                      <a:endParaRPr i="1" sz="1400" u="none" cap="none" strike="noStrik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7. Cámara del espécimen </a:t>
                      </a:r>
                      <a:endParaRPr i="1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8. Detector de electrones secundarios</a:t>
                      </a:r>
                      <a:endParaRPr i="1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9. Platina</a:t>
                      </a:r>
                      <a:endParaRPr i="1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118" name="Google Shape;118;g282ac2c184a_0_112"/>
          <p:cNvSpPr txBox="1"/>
          <p:nvPr/>
        </p:nvSpPr>
        <p:spPr>
          <a:xfrm>
            <a:off x="1966925" y="76400"/>
            <a:ext cx="5774100" cy="431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</a:rPr>
              <a:t>MICROSCOPIO ELECTRÓNICO DE BARRIDO (MEB)</a:t>
            </a:r>
            <a:endParaRPr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Google Shape;123;g282ac2c184a_0_161"/>
          <p:cNvGraphicFramePr/>
          <p:nvPr/>
        </p:nvGraphicFramePr>
        <p:xfrm>
          <a:off x="399450" y="556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{2BA62314-5258-4653-A550-AC0B4A3E8666}</a:tableStyleId>
              </a:tblPr>
              <a:tblGrid>
                <a:gridCol w="2320375"/>
                <a:gridCol w="3546350"/>
                <a:gridCol w="2202475"/>
              </a:tblGrid>
              <a:tr h="573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MEB</a:t>
                      </a:r>
                      <a:endParaRPr b="1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s-419" sz="13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PARA QUÉ SIRVEN  ( </a:t>
                      </a:r>
                      <a:r>
                        <a:rPr b="1" lang="es-419" sz="1300" u="sng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¿QUE HACEN?, FUNCIÓN )</a:t>
                      </a:r>
                      <a:endParaRPr b="1" sz="1300" u="sng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419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ML</a:t>
                      </a:r>
                      <a:endParaRPr b="1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2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BOBINAS DE BARRIDO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OBJETIVO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ÁNODO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OBJETIVO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TORNILLO MACRO Y MICRO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CÁTODO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FILAMENTO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FILAMENTO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CONDENSADORA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highlight>
                          <a:schemeClr val="lt1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DIAFRAGMA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4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OBJETIVO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LENTE CONDENSADORA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6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CAÑÓN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06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CÁMARA DEL ESPÉCIMEN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16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DETECTOR DE ELECTRONES SECUNDARIOS</a:t>
                      </a:r>
                      <a:endParaRPr sz="120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200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OCULARES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1"/>
                        </a:highlight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24" name="Google Shape;124;g282ac2c184a_0_161"/>
          <p:cNvSpPr txBox="1"/>
          <p:nvPr/>
        </p:nvSpPr>
        <p:spPr>
          <a:xfrm>
            <a:off x="1966925" y="76400"/>
            <a:ext cx="5774100" cy="431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700">
                <a:solidFill>
                  <a:schemeClr val="lt1"/>
                </a:solidFill>
              </a:rPr>
              <a:t>TABLA COMPARATIVA ML y MEB</a:t>
            </a:r>
            <a:endParaRPr sz="1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unam</dc:creator>
</cp:coreProperties>
</file>